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72" r:id="rId7"/>
    <p:sldId id="267" r:id="rId8"/>
    <p:sldId id="268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83A1BC"/>
    <a:srgbClr val="5FA8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4;&#1086;&#1088;&#1086;&#1093;&#1080;&#1085;&#1072;&#1052;\Documents\&#1062;&#1045;&#1053;&#1058;&#1056;%20&#1057;&#1058;&#1056;&#1040;&#1058;&#1045;&#1043;&#1048;&#1049;\GEM\2011\&#1040;&#1085;&#1072;&#1083;&#1080;&#1079;\&#1040;&#1085;&#1072;&#1083;&#1080;&#1079;%202010%20&#1069;&#1082;&#1089;&#1087;&#1077;&#1088;&#1090;&#1099;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&#1044;&#1086;&#1088;&#1086;&#1093;&#1080;&#1085;&#1072;&#1052;\Documents\&#1062;&#1045;&#1053;&#1058;&#1056;%20&#1057;&#1058;&#1056;&#1040;&#1058;&#1045;&#1043;&#1048;&#1049;\GEM\2011\&#1040;&#1085;&#1072;&#1083;&#1080;&#1079;\&#1040;&#1085;&#1072;&#1083;&#1080;&#1079;%202010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44;&#1086;&#1088;&#1086;&#1093;&#1080;&#1085;&#1072;&#1052;\Documents\&#1062;&#1045;&#1053;&#1058;&#1056;%20&#1057;&#1058;&#1056;&#1040;&#1058;&#1045;&#1043;&#1048;&#1049;\GEM\2011\&#1040;&#1085;&#1072;&#1083;&#1080;&#1079;\&#1040;&#1085;&#1072;&#1083;&#1080;&#1079;%202010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74;&#1077;&#1088;&#1093;&#1086;&#1074;&#1089;&#1082;&#1072;&#1103;&#1086;&#1088;\Local%20Settings\Temporary%20Internet%20Files\Content.Outlook\RCZW17QD\&#1040;&#1085;&#1072;&#1083;&#1080;&#1079;%202011%20&#1059;&#1088;&#1072;&#10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6597872186560251"/>
          <c:y val="0.15569441158910963"/>
          <c:w val="0.44597863678709532"/>
          <c:h val="0.64745834882227649"/>
        </c:manualLayout>
      </c:layout>
      <c:radarChart>
        <c:radarStyle val="marker"/>
        <c:ser>
          <c:idx val="0"/>
          <c:order val="0"/>
          <c:tx>
            <c:strRef>
              <c:f>Климат!$A$36</c:f>
              <c:strCache>
                <c:ptCount val="1"/>
                <c:pt idx="0">
                  <c:v>Россия в целом</c:v>
                </c:pt>
              </c:strCache>
            </c:strRef>
          </c:tx>
          <c:spPr>
            <a:ln w="22225">
              <a:solidFill>
                <a:srgbClr val="5FA8C4"/>
              </a:solidFill>
              <a:prstDash val="solid"/>
            </a:ln>
            <a:effectLst/>
          </c:spPr>
          <c:marker>
            <c:symbol val="diamond"/>
            <c:size val="5"/>
            <c:spPr>
              <a:solidFill>
                <a:srgbClr val="5FA8C4"/>
              </a:solidFill>
              <a:ln>
                <a:solidFill>
                  <a:srgbClr val="5FA8C4"/>
                </a:solidFill>
              </a:ln>
              <a:effectLst/>
            </c:spPr>
          </c:marker>
          <c:cat>
            <c:strRef>
              <c:f>Климат!$B$35:$I$35</c:f>
              <c:strCache>
                <c:ptCount val="8"/>
                <c:pt idx="0">
                  <c:v>Личное знакомство</c:v>
                </c:pt>
                <c:pt idx="1">
                  <c:v>Благоприятные условия</c:v>
                </c:pt>
                <c:pt idx="2">
                  <c:v>Знания и опыт</c:v>
                </c:pt>
                <c:pt idx="3">
                  <c:v>Страх провала</c:v>
                </c:pt>
                <c:pt idx="4">
                  <c:v>Одинаковый уровень</c:v>
                </c:pt>
                <c:pt idx="5">
                  <c:v>Выбор карьеры</c:v>
                </c:pt>
                <c:pt idx="6">
                  <c:v>Высокий статус</c:v>
                </c:pt>
                <c:pt idx="7">
                  <c:v>Информация в СМИ</c:v>
                </c:pt>
              </c:strCache>
            </c:strRef>
          </c:cat>
          <c:val>
            <c:numRef>
              <c:f>Климат!$B$36:$I$36</c:f>
              <c:numCache>
                <c:formatCode>General</c:formatCode>
                <c:ptCount val="8"/>
                <c:pt idx="0">
                  <c:v>36.4</c:v>
                </c:pt>
                <c:pt idx="1">
                  <c:v>21</c:v>
                </c:pt>
                <c:pt idx="2">
                  <c:v>30.8</c:v>
                </c:pt>
                <c:pt idx="3">
                  <c:v>46.5</c:v>
                </c:pt>
                <c:pt idx="4">
                  <c:v>52</c:v>
                </c:pt>
                <c:pt idx="5">
                  <c:v>55.6</c:v>
                </c:pt>
                <c:pt idx="6">
                  <c:v>57.5</c:v>
                </c:pt>
                <c:pt idx="7">
                  <c:v>47.4</c:v>
                </c:pt>
              </c:numCache>
            </c:numRef>
          </c:val>
        </c:ser>
        <c:ser>
          <c:idx val="2"/>
          <c:order val="1"/>
          <c:tx>
            <c:strRef>
              <c:f>Климат!$A$37</c:f>
              <c:strCache>
                <c:ptCount val="1"/>
                <c:pt idx="0">
                  <c:v>Урал</c:v>
                </c:pt>
              </c:strCache>
            </c:strRef>
          </c:tx>
          <c:spPr>
            <a:ln w="22225">
              <a:solidFill>
                <a:srgbClr val="E7747A"/>
              </a:solidFill>
              <a:prstDash val="solid"/>
            </a:ln>
            <a:effectLst/>
          </c:spPr>
          <c:marker>
            <c:symbol val="diamond"/>
            <c:size val="5"/>
            <c:spPr>
              <a:solidFill>
                <a:srgbClr val="E7747A"/>
              </a:solidFill>
              <a:ln>
                <a:solidFill>
                  <a:srgbClr val="E7747A"/>
                </a:solidFill>
              </a:ln>
              <a:effectLst/>
            </c:spPr>
          </c:marker>
          <c:cat>
            <c:strRef>
              <c:f>Климат!$B$35:$I$35</c:f>
              <c:strCache>
                <c:ptCount val="8"/>
                <c:pt idx="0">
                  <c:v>Личное знакомство</c:v>
                </c:pt>
                <c:pt idx="1">
                  <c:v>Благоприятные условия</c:v>
                </c:pt>
                <c:pt idx="2">
                  <c:v>Знания и опыт</c:v>
                </c:pt>
                <c:pt idx="3">
                  <c:v>Страх провала</c:v>
                </c:pt>
                <c:pt idx="4">
                  <c:v>Одинаковый уровень</c:v>
                </c:pt>
                <c:pt idx="5">
                  <c:v>Выбор карьеры</c:v>
                </c:pt>
                <c:pt idx="6">
                  <c:v>Высокий статус</c:v>
                </c:pt>
                <c:pt idx="7">
                  <c:v>Информация в СМИ</c:v>
                </c:pt>
              </c:strCache>
            </c:strRef>
          </c:cat>
          <c:val>
            <c:numRef>
              <c:f>Климат!$B$37:$I$37</c:f>
              <c:numCache>
                <c:formatCode>General</c:formatCode>
                <c:ptCount val="8"/>
                <c:pt idx="0">
                  <c:v>34</c:v>
                </c:pt>
                <c:pt idx="1">
                  <c:v>20.6</c:v>
                </c:pt>
                <c:pt idx="2">
                  <c:v>28.1</c:v>
                </c:pt>
                <c:pt idx="3">
                  <c:v>52</c:v>
                </c:pt>
                <c:pt idx="4">
                  <c:v>52</c:v>
                </c:pt>
                <c:pt idx="5">
                  <c:v>61.1</c:v>
                </c:pt>
                <c:pt idx="6">
                  <c:v>62.4</c:v>
                </c:pt>
                <c:pt idx="7">
                  <c:v>50.3</c:v>
                </c:pt>
              </c:numCache>
            </c:numRef>
          </c:val>
        </c:ser>
        <c:axId val="70636672"/>
        <c:axId val="70638976"/>
      </c:radarChart>
      <c:catAx>
        <c:axId val="70636672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70638976"/>
        <c:crosses val="autoZero"/>
        <c:auto val="1"/>
        <c:lblAlgn val="ctr"/>
        <c:lblOffset val="100"/>
      </c:catAx>
      <c:valAx>
        <c:axId val="70638976"/>
        <c:scaling>
          <c:orientation val="minMax"/>
          <c:max val="90"/>
        </c:scaling>
        <c:axPos val="l"/>
        <c:majorGridlines>
          <c:spPr>
            <a:ln w="6350"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crossAx val="70636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4007592271305091E-2"/>
          <c:y val="0.91932024444525928"/>
          <c:w val="0.94194087321005893"/>
          <c:h val="6.057925834441015E-2"/>
        </c:manualLayout>
      </c:layout>
    </c:legend>
    <c:plotVisOnly val="1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20"/>
      <c:rotY val="200"/>
      <c:perspective val="0"/>
    </c:view3D>
    <c:plotArea>
      <c:layout>
        <c:manualLayout>
          <c:layoutTarget val="inner"/>
          <c:xMode val="edge"/>
          <c:yMode val="edge"/>
          <c:x val="1.9716574245224907E-2"/>
          <c:y val="4.0177626445342993E-2"/>
          <c:w val="0.96056685150955023"/>
          <c:h val="0.76591246364474741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explosion val="10"/>
          <c:dPt>
            <c:idx val="0"/>
            <c:spPr>
              <a:solidFill>
                <a:srgbClr val="EDE69C"/>
              </a:solidFill>
              <a:ln>
                <a:noFill/>
              </a:ln>
            </c:spPr>
          </c:dPt>
          <c:dPt>
            <c:idx val="1"/>
            <c:spPr>
              <a:solidFill>
                <a:srgbClr val="BA5058"/>
              </a:solidFill>
              <a:ln>
                <a:noFill/>
              </a:ln>
            </c:spPr>
          </c:dPt>
          <c:dPt>
            <c:idx val="2"/>
            <c:spPr>
              <a:solidFill>
                <a:srgbClr val="AEC683"/>
              </a:solidFill>
              <a:ln>
                <a:noFill/>
              </a:ln>
            </c:spPr>
          </c:dPt>
          <c:dPt>
            <c:idx val="3"/>
            <c:spPr>
              <a:solidFill>
                <a:srgbClr val="5FA8C4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1.5137225222078297E-2"/>
                  <c:y val="4.7920266723416413E-2"/>
                </c:manualLayout>
              </c:layout>
              <c:showVal val="1"/>
            </c:dLbl>
            <c:dLbl>
              <c:idx val="1"/>
              <c:layout>
                <c:manualLayout>
                  <c:x val="2.6463290979570269E-2"/>
                  <c:y val="0.18367652692062134"/>
                </c:manualLayout>
              </c:layout>
              <c:showVal val="1"/>
            </c:dLbl>
            <c:dLbl>
              <c:idx val="2"/>
              <c:layout>
                <c:manualLayout>
                  <c:x val="5.5009145113792346E-2"/>
                  <c:y val="-8.8272114634319179E-2"/>
                </c:manualLayout>
              </c:layout>
              <c:showVal val="1"/>
            </c:dLbl>
            <c:dLbl>
              <c:idx val="3"/>
              <c:layout>
                <c:manualLayout>
                  <c:x val="-3.6629649574764597E-2"/>
                  <c:y val="-0.13732368589061503"/>
                </c:manualLayout>
              </c:layout>
              <c:showVal val="1"/>
            </c:dLbl>
            <c:dLbl>
              <c:idx val="4"/>
              <c:layout>
                <c:manualLayout>
                  <c:x val="-3.4781220739274525E-2"/>
                  <c:y val="0.10201659927644184"/>
                </c:manualLayout>
              </c:layout>
              <c:showVal val="1"/>
            </c:dLbl>
            <c:dLbl>
              <c:idx val="5"/>
              <c:layout>
                <c:manualLayout>
                  <c:x val="-3.9003983097306932E-2"/>
                  <c:y val="8.8722423210612304E-3"/>
                </c:manualLayout>
              </c:layout>
              <c:showVal val="1"/>
            </c:dLbl>
            <c:showVal val="1"/>
            <c:showLeaderLines val="1"/>
            <c:leaderLines>
              <c:spPr>
                <a:ln>
                  <a:solidFill>
                    <a:schemeClr val="bg1">
                      <a:lumMod val="65000"/>
                    </a:schemeClr>
                  </a:solidFill>
                </a:ln>
              </c:spPr>
            </c:leaderLines>
          </c:dLbls>
          <c:cat>
            <c:strRef>
              <c:f>Секторальное!$C$9:$H$9</c:f>
              <c:strCache>
                <c:ptCount val="6"/>
                <c:pt idx="0">
                  <c:v>Сельское хозяйство</c:v>
                </c:pt>
                <c:pt idx="1">
                  <c:v>Промышленность и строительство</c:v>
                </c:pt>
                <c:pt idx="2">
                  <c:v>Транспорт</c:v>
                </c:pt>
                <c:pt idx="3">
                  <c:v>Розничная торговля</c:v>
                </c:pt>
                <c:pt idx="4">
                  <c:v>Социальные услуги</c:v>
                </c:pt>
                <c:pt idx="5">
                  <c:v>В2В</c:v>
                </c:pt>
              </c:strCache>
            </c:strRef>
          </c:cat>
          <c:val>
            <c:numRef>
              <c:f>Секторальное!$C$10:$H$10</c:f>
              <c:numCache>
                <c:formatCode>0.00</c:formatCode>
                <c:ptCount val="6"/>
                <c:pt idx="0">
                  <c:v>8.6999999999999993</c:v>
                </c:pt>
                <c:pt idx="1">
                  <c:v>21.4</c:v>
                </c:pt>
                <c:pt idx="2">
                  <c:v>8.6999999999999993</c:v>
                </c:pt>
                <c:pt idx="3">
                  <c:v>26.1</c:v>
                </c:pt>
                <c:pt idx="4">
                  <c:v>21.7</c:v>
                </c:pt>
                <c:pt idx="5">
                  <c:v>13.4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6.1001211387038193E-2"/>
          <c:y val="0.83814596309790002"/>
          <c:w val="0.88056167979002209"/>
          <c:h val="0.13797343988718014"/>
        </c:manualLayout>
      </c:layout>
    </c:legend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'Статус занятости'!$W$3</c:f>
              <c:strCache>
                <c:ptCount val="1"/>
                <c:pt idx="0">
                  <c:v>Потенциальные предприниматели</c:v>
                </c:pt>
              </c:strCache>
            </c:strRef>
          </c:tx>
          <c:spPr>
            <a:solidFill>
              <a:srgbClr val="83A1BC"/>
            </a:solidFill>
            <a:ln>
              <a:noFill/>
            </a:ln>
          </c:spPr>
          <c:cat>
            <c:strRef>
              <c:f>'Статус занятости'!$V$4:$V$9</c:f>
              <c:strCache>
                <c:ptCount val="6"/>
                <c:pt idx="0">
                  <c:v>Безработные, другое</c:v>
                </c:pt>
                <c:pt idx="1">
                  <c:v>Работающие дома</c:v>
                </c:pt>
                <c:pt idx="2">
                  <c:v>Студенты</c:v>
                </c:pt>
                <c:pt idx="3">
                  <c:v>Пенсионеры</c:v>
                </c:pt>
                <c:pt idx="4">
                  <c:v>Частичная занятость</c:v>
                </c:pt>
                <c:pt idx="5">
                  <c:v>Полная занятость</c:v>
                </c:pt>
              </c:strCache>
            </c:strRef>
          </c:cat>
          <c:val>
            <c:numRef>
              <c:f>'Статус занятости'!$W$4:$W$9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3.3</c:v>
                </c:pt>
                <c:pt idx="5">
                  <c:v>3.5</c:v>
                </c:pt>
              </c:numCache>
            </c:numRef>
          </c:val>
        </c:ser>
        <c:ser>
          <c:idx val="1"/>
          <c:order val="1"/>
          <c:tx>
            <c:strRef>
              <c:f>'Статус занятости'!$X$3</c:f>
              <c:strCache>
                <c:ptCount val="1"/>
                <c:pt idx="0">
                  <c:v>Ранние предприниматели</c:v>
                </c:pt>
              </c:strCache>
            </c:strRef>
          </c:tx>
          <c:spPr>
            <a:solidFill>
              <a:srgbClr val="AEC683"/>
            </a:solidFill>
            <a:ln>
              <a:noFill/>
            </a:ln>
          </c:spPr>
          <c:cat>
            <c:strRef>
              <c:f>'Статус занятости'!$V$4:$V$9</c:f>
              <c:strCache>
                <c:ptCount val="6"/>
                <c:pt idx="0">
                  <c:v>Безработные, другое</c:v>
                </c:pt>
                <c:pt idx="1">
                  <c:v>Работающие дома</c:v>
                </c:pt>
                <c:pt idx="2">
                  <c:v>Студенты</c:v>
                </c:pt>
                <c:pt idx="3">
                  <c:v>Пенсионеры</c:v>
                </c:pt>
                <c:pt idx="4">
                  <c:v>Частичная занятость</c:v>
                </c:pt>
                <c:pt idx="5">
                  <c:v>Полная занятость</c:v>
                </c:pt>
              </c:strCache>
            </c:strRef>
          </c:cat>
          <c:val>
            <c:numRef>
              <c:f>'Статус занятости'!$X$4:$X$9</c:f>
              <c:numCache>
                <c:formatCode>General</c:formatCode>
                <c:ptCount val="6"/>
                <c:pt idx="0">
                  <c:v>4.3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6.5</c:v>
                </c:pt>
                <c:pt idx="5">
                  <c:v>3.8</c:v>
                </c:pt>
              </c:numCache>
            </c:numRef>
          </c:val>
        </c:ser>
        <c:gapWidth val="90"/>
        <c:axId val="100833920"/>
        <c:axId val="100877440"/>
      </c:barChart>
      <c:catAx>
        <c:axId val="100833920"/>
        <c:scaling>
          <c:orientation val="minMax"/>
        </c:scaling>
        <c:axPos val="l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00877440"/>
        <c:crosses val="autoZero"/>
        <c:auto val="1"/>
        <c:lblAlgn val="ctr"/>
        <c:lblOffset val="100"/>
      </c:catAx>
      <c:valAx>
        <c:axId val="100877440"/>
        <c:scaling>
          <c:orientation val="minMax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0083392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3.333333333333334E-2"/>
          <c:y val="0.88850503062117381"/>
          <c:w val="0.93611111111111112"/>
          <c:h val="8.3717191601050026E-2"/>
        </c:manualLayout>
      </c:layout>
    </c:legend>
    <c:plotVisOnly val="1"/>
  </c:chart>
  <c:spPr>
    <a:ln>
      <a:noFill/>
    </a:ln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'Населенный пункт'!$D$2</c:f>
              <c:strCache>
                <c:ptCount val="1"/>
                <c:pt idx="0">
                  <c:v>Ранние предприниматели</c:v>
                </c:pt>
              </c:strCache>
            </c:strRef>
          </c:tx>
          <c:spPr>
            <a:solidFill>
              <a:srgbClr val="AEC683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900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'Населенный пункт'!$C$3:$C$7</c:f>
              <c:strCache>
                <c:ptCount val="5"/>
                <c:pt idx="0">
                  <c:v>Сельская местность</c:v>
                </c:pt>
                <c:pt idx="1">
                  <c:v>до 100 тыс. жителей</c:v>
                </c:pt>
                <c:pt idx="2">
                  <c:v>100 тыс. - 500 тыс. жителей</c:v>
                </c:pt>
                <c:pt idx="3">
                  <c:v>500 тыс. - 1 млн. жителей</c:v>
                </c:pt>
                <c:pt idx="4">
                  <c:v>Более 1 млн. жителей</c:v>
                </c:pt>
              </c:strCache>
            </c:strRef>
          </c:cat>
          <c:val>
            <c:numRef>
              <c:f>'Населенный пункт'!$D$3:$D$7</c:f>
              <c:numCache>
                <c:formatCode>General</c:formatCode>
                <c:ptCount val="5"/>
                <c:pt idx="0">
                  <c:v>2.5</c:v>
                </c:pt>
                <c:pt idx="1">
                  <c:v>4.0999999999999996</c:v>
                </c:pt>
                <c:pt idx="2">
                  <c:v>4.5999999999999996</c:v>
                </c:pt>
                <c:pt idx="3">
                  <c:v>0</c:v>
                </c:pt>
                <c:pt idx="4">
                  <c:v>3.9</c:v>
                </c:pt>
              </c:numCache>
            </c:numRef>
          </c:val>
        </c:ser>
        <c:ser>
          <c:idx val="1"/>
          <c:order val="1"/>
          <c:tx>
            <c:strRef>
              <c:f>'Населенный пункт'!$E$2</c:f>
              <c:strCache>
                <c:ptCount val="1"/>
                <c:pt idx="0">
                  <c:v>Потенциальные предприниматели</c:v>
                </c:pt>
              </c:strCache>
            </c:strRef>
          </c:tx>
          <c:spPr>
            <a:solidFill>
              <a:srgbClr val="C9D8E2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900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'Населенный пункт'!$C$3:$C$7</c:f>
              <c:strCache>
                <c:ptCount val="5"/>
                <c:pt idx="0">
                  <c:v>Сельская местность</c:v>
                </c:pt>
                <c:pt idx="1">
                  <c:v>до 100 тыс. жителей</c:v>
                </c:pt>
                <c:pt idx="2">
                  <c:v>100 тыс. - 500 тыс. жителей</c:v>
                </c:pt>
                <c:pt idx="3">
                  <c:v>500 тыс. - 1 млн. жителей</c:v>
                </c:pt>
                <c:pt idx="4">
                  <c:v>Более 1 млн. жителей</c:v>
                </c:pt>
              </c:strCache>
            </c:strRef>
          </c:cat>
          <c:val>
            <c:numRef>
              <c:f>'Населенный пункт'!$E$3:$E$7</c:f>
              <c:numCache>
                <c:formatCode>General</c:formatCode>
                <c:ptCount val="5"/>
                <c:pt idx="0">
                  <c:v>2.6</c:v>
                </c:pt>
                <c:pt idx="1">
                  <c:v>3.3</c:v>
                </c:pt>
                <c:pt idx="2">
                  <c:v>3.1</c:v>
                </c:pt>
                <c:pt idx="3">
                  <c:v>0</c:v>
                </c:pt>
                <c:pt idx="4">
                  <c:v>3.1</c:v>
                </c:pt>
              </c:numCache>
            </c:numRef>
          </c:val>
        </c:ser>
        <c:gapWidth val="60"/>
        <c:overlap val="-10"/>
        <c:axId val="94130944"/>
        <c:axId val="103623296"/>
      </c:barChart>
      <c:catAx>
        <c:axId val="94130944"/>
        <c:scaling>
          <c:orientation val="minMax"/>
        </c:scaling>
        <c:axPos val="l"/>
        <c:tickLblPos val="nextTo"/>
        <c:spPr>
          <a:ln>
            <a:solidFill>
              <a:sysClr val="window" lastClr="FFFFFF">
                <a:lumMod val="85000"/>
              </a:sysClr>
            </a:solidFill>
          </a:ln>
        </c:spPr>
        <c:txPr>
          <a:bodyPr/>
          <a:lstStyle/>
          <a:p>
            <a:pPr>
              <a:defRPr sz="1000">
                <a:latin typeface="+mn-lt"/>
                <a:cs typeface="Arial" pitchFamily="34" charset="0"/>
              </a:defRPr>
            </a:pPr>
            <a:endParaRPr lang="ru-RU"/>
          </a:p>
        </c:txPr>
        <c:crossAx val="103623296"/>
        <c:crosses val="autoZero"/>
        <c:auto val="1"/>
        <c:lblAlgn val="ctr"/>
        <c:lblOffset val="100"/>
      </c:catAx>
      <c:valAx>
        <c:axId val="103623296"/>
        <c:scaling>
          <c:orientation val="minMax"/>
        </c:scaling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tickLblPos val="nextTo"/>
        <c:spPr>
          <a:ln>
            <a:solidFill>
              <a:sysClr val="window" lastClr="FFFFFF">
                <a:lumMod val="85000"/>
              </a:sysClr>
            </a:solidFill>
          </a:ln>
        </c:spPr>
        <c:txPr>
          <a:bodyPr/>
          <a:lstStyle/>
          <a:p>
            <a:pPr>
              <a:defRPr sz="1000">
                <a:latin typeface="+mn-lt"/>
                <a:cs typeface="Arial" pitchFamily="34" charset="0"/>
              </a:defRPr>
            </a:pPr>
            <a:endParaRPr lang="ru-RU"/>
          </a:p>
        </c:txPr>
        <c:crossAx val="94130944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2.4148887015257404E-2"/>
          <c:y val="0.9125053101332361"/>
          <c:w val="0.9758511557023114"/>
          <c:h val="6.2143862451976097E-2"/>
        </c:manualLayout>
      </c:layout>
      <c:txPr>
        <a:bodyPr/>
        <a:lstStyle/>
        <a:p>
          <a:pPr>
            <a:defRPr sz="1000">
              <a:latin typeface="+mn-lt"/>
              <a:cs typeface="Arial" pitchFamily="34" charset="0"/>
            </a:defRPr>
          </a:pPr>
          <a:endParaRPr lang="ru-RU"/>
        </a:p>
      </c:txPr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Инновационность!$B$8</c:f>
              <c:strCache>
                <c:ptCount val="1"/>
                <c:pt idx="0">
                  <c:v>Ранние предприниматели</c:v>
                </c:pt>
              </c:strCache>
            </c:strRef>
          </c:tx>
          <c:spPr>
            <a:solidFill>
              <a:srgbClr val="AEC683"/>
            </a:solidFill>
          </c:spPr>
          <c:dLbls>
            <c:dLbl>
              <c:idx val="0"/>
              <c:layout>
                <c:manualLayout>
                  <c:x val="0"/>
                  <c:y val="-9.2592592592592692E-3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9.2592592592592692E-3"/>
                </c:manualLayout>
              </c:layout>
              <c:showVal val="1"/>
            </c:dLbl>
            <c:showVal val="1"/>
          </c:dLbls>
          <c:cat>
            <c:strRef>
              <c:f>Инновационность!$C$7:$D$7</c:f>
              <c:strCache>
                <c:ptCount val="2"/>
                <c:pt idx="0">
                  <c:v>Для всех</c:v>
                </c:pt>
                <c:pt idx="1">
                  <c:v>Для некоторых</c:v>
                </c:pt>
              </c:strCache>
            </c:strRef>
          </c:cat>
          <c:val>
            <c:numRef>
              <c:f>Инновационность!$C$8:$D$8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ser>
          <c:idx val="1"/>
          <c:order val="1"/>
          <c:tx>
            <c:strRef>
              <c:f>Инновационность!$B$9</c:f>
              <c:strCache>
                <c:ptCount val="1"/>
                <c:pt idx="0">
                  <c:v>Устоявшиеся предприниматели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showVal val="1"/>
          </c:dLbls>
          <c:cat>
            <c:strRef>
              <c:f>Инновационность!$C$7:$D$7</c:f>
              <c:strCache>
                <c:ptCount val="2"/>
                <c:pt idx="0">
                  <c:v>Для всех</c:v>
                </c:pt>
                <c:pt idx="1">
                  <c:v>Для некоторых</c:v>
                </c:pt>
              </c:strCache>
            </c:strRef>
          </c:cat>
          <c:val>
            <c:numRef>
              <c:f>Инновационность!$C$9:$D$9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</c:ser>
        <c:gapWidth val="90"/>
        <c:axId val="103619968"/>
        <c:axId val="103625856"/>
      </c:barChart>
      <c:catAx>
        <c:axId val="103619968"/>
        <c:scaling>
          <c:orientation val="minMax"/>
        </c:scaling>
        <c:axPos val="b"/>
        <c:tickLblPos val="nextTo"/>
        <c:crossAx val="103625856"/>
        <c:crosses val="autoZero"/>
        <c:auto val="1"/>
        <c:lblAlgn val="ctr"/>
        <c:lblOffset val="100"/>
      </c:catAx>
      <c:valAx>
        <c:axId val="103625856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0361996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/>
    </c:legend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Инновационность!$B$23</c:f>
              <c:strCache>
                <c:ptCount val="1"/>
                <c:pt idx="0">
                  <c:v>Ранние предприниматели</c:v>
                </c:pt>
              </c:strCache>
            </c:strRef>
          </c:tx>
          <c:spPr>
            <a:solidFill>
              <a:srgbClr val="AEC683"/>
            </a:solidFill>
            <a:ln>
              <a:noFill/>
            </a:ln>
          </c:spPr>
          <c:dLbls>
            <c:showVal val="1"/>
          </c:dLbls>
          <c:cat>
            <c:strRef>
              <c:f>Инновационность!$C$22:$E$22</c:f>
              <c:strCache>
                <c:ptCount val="3"/>
                <c:pt idx="0">
                  <c:v>Много </c:v>
                </c:pt>
                <c:pt idx="1">
                  <c:v>Несколько</c:v>
                </c:pt>
                <c:pt idx="2">
                  <c:v>Нет конкурентов</c:v>
                </c:pt>
              </c:strCache>
            </c:strRef>
          </c:cat>
          <c:val>
            <c:numRef>
              <c:f>Инновационность!$C$23:$E$23</c:f>
              <c:numCache>
                <c:formatCode>General</c:formatCode>
                <c:ptCount val="3"/>
                <c:pt idx="0">
                  <c:v>58</c:v>
                </c:pt>
                <c:pt idx="1">
                  <c:v>30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Инновационность!$B$24</c:f>
              <c:strCache>
                <c:ptCount val="1"/>
                <c:pt idx="0">
                  <c:v>Устоявшиеся предприниматели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Lbls>
            <c:showVal val="1"/>
          </c:dLbls>
          <c:cat>
            <c:strRef>
              <c:f>Инновационность!$C$22:$E$22</c:f>
              <c:strCache>
                <c:ptCount val="3"/>
                <c:pt idx="0">
                  <c:v>Много </c:v>
                </c:pt>
                <c:pt idx="1">
                  <c:v>Несколько</c:v>
                </c:pt>
                <c:pt idx="2">
                  <c:v>Нет конкурентов</c:v>
                </c:pt>
              </c:strCache>
            </c:strRef>
          </c:cat>
          <c:val>
            <c:numRef>
              <c:f>Инновационность!$C$24:$E$24</c:f>
              <c:numCache>
                <c:formatCode>General</c:formatCode>
                <c:ptCount val="3"/>
                <c:pt idx="0">
                  <c:v>64.7</c:v>
                </c:pt>
                <c:pt idx="1">
                  <c:v>29.4</c:v>
                </c:pt>
                <c:pt idx="2">
                  <c:v>5.9</c:v>
                </c:pt>
              </c:numCache>
            </c:numRef>
          </c:val>
        </c:ser>
        <c:gapWidth val="90"/>
        <c:axId val="86612992"/>
        <c:axId val="86783488"/>
      </c:barChart>
      <c:catAx>
        <c:axId val="86612992"/>
        <c:scaling>
          <c:orientation val="minMax"/>
        </c:scaling>
        <c:axPos val="b"/>
        <c:tickLblPos val="nextTo"/>
        <c:crossAx val="86783488"/>
        <c:crosses val="autoZero"/>
        <c:auto val="1"/>
        <c:lblAlgn val="ctr"/>
        <c:lblOffset val="100"/>
      </c:catAx>
      <c:valAx>
        <c:axId val="86783488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86612992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/>
    </c:legend>
    <c:plotVisOnly val="1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Инновационность!$B$35</c:f>
              <c:strCache>
                <c:ptCount val="1"/>
                <c:pt idx="0">
                  <c:v>Ранние предприниматели</c:v>
                </c:pt>
              </c:strCache>
            </c:strRef>
          </c:tx>
          <c:spPr>
            <a:solidFill>
              <a:srgbClr val="AEC683"/>
            </a:solidFill>
            <a:ln>
              <a:noFill/>
            </a:ln>
          </c:spPr>
          <c:dLbls>
            <c:showVal val="1"/>
          </c:dLbls>
          <c:cat>
            <c:strRef>
              <c:f>Инновационность!$C$34:$E$34</c:f>
              <c:strCache>
                <c:ptCount val="3"/>
                <c:pt idx="0">
                  <c:v>Новейшие</c:v>
                </c:pt>
                <c:pt idx="1">
                  <c:v>Новые</c:v>
                </c:pt>
                <c:pt idx="2">
                  <c:v>Не используют</c:v>
                </c:pt>
              </c:strCache>
            </c:strRef>
          </c:cat>
          <c:val>
            <c:numRef>
              <c:f>Инновационность!$C$35:$E$35</c:f>
              <c:numCache>
                <c:formatCode>General</c:formatCode>
                <c:ptCount val="3"/>
                <c:pt idx="0">
                  <c:v>4.2</c:v>
                </c:pt>
                <c:pt idx="1">
                  <c:v>16.7</c:v>
                </c:pt>
                <c:pt idx="2">
                  <c:v>79.2</c:v>
                </c:pt>
              </c:numCache>
            </c:numRef>
          </c:val>
        </c:ser>
        <c:ser>
          <c:idx val="1"/>
          <c:order val="1"/>
          <c:tx>
            <c:strRef>
              <c:f>Инновационность!$B$36</c:f>
              <c:strCache>
                <c:ptCount val="1"/>
                <c:pt idx="0">
                  <c:v>Устоявшиеся предприниматели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Lbls>
            <c:showVal val="1"/>
          </c:dLbls>
          <c:cat>
            <c:strRef>
              <c:f>Инновационность!$C$34:$E$34</c:f>
              <c:strCache>
                <c:ptCount val="3"/>
                <c:pt idx="0">
                  <c:v>Новейшие</c:v>
                </c:pt>
                <c:pt idx="1">
                  <c:v>Новые</c:v>
                </c:pt>
                <c:pt idx="2">
                  <c:v>Не используют</c:v>
                </c:pt>
              </c:strCache>
            </c:strRef>
          </c:cat>
          <c:val>
            <c:numRef>
              <c:f>Инновационность!$C$36:$E$36</c:f>
              <c:numCache>
                <c:formatCode>General</c:formatCode>
                <c:ptCount val="3"/>
                <c:pt idx="0">
                  <c:v>5.9</c:v>
                </c:pt>
                <c:pt idx="1">
                  <c:v>17.600000000000001</c:v>
                </c:pt>
                <c:pt idx="2">
                  <c:v>76.5</c:v>
                </c:pt>
              </c:numCache>
            </c:numRef>
          </c:val>
        </c:ser>
        <c:gapWidth val="90"/>
        <c:axId val="93812608"/>
        <c:axId val="93835648"/>
      </c:barChart>
      <c:catAx>
        <c:axId val="93812608"/>
        <c:scaling>
          <c:orientation val="minMax"/>
        </c:scaling>
        <c:axPos val="b"/>
        <c:tickLblPos val="nextTo"/>
        <c:crossAx val="93835648"/>
        <c:crosses val="autoZero"/>
        <c:auto val="1"/>
        <c:lblAlgn val="ctr"/>
        <c:lblOffset val="100"/>
      </c:catAx>
      <c:valAx>
        <c:axId val="93835648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9381260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/>
    </c:legend>
    <c:plotVisOnly val="1"/>
  </c:chart>
  <c:spPr>
    <a:ln>
      <a:noFill/>
    </a:ln>
  </c:sp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'Устремления к росту'!$D$6</c:f>
              <c:strCache>
                <c:ptCount val="1"/>
                <c:pt idx="0">
                  <c:v>Ранние предприниматели</c:v>
                </c:pt>
              </c:strCache>
            </c:strRef>
          </c:tx>
          <c:spPr>
            <a:solidFill>
              <a:srgbClr val="AEC683"/>
            </a:solidFill>
            <a:ln>
              <a:noFill/>
            </a:ln>
          </c:spPr>
          <c:dLbls>
            <c:showVal val="1"/>
          </c:dLbls>
          <c:cat>
            <c:strRef>
              <c:f>'Устремления к росту'!$E$5:$G$5</c:f>
              <c:strCache>
                <c:ptCount val="3"/>
                <c:pt idx="0">
                  <c:v>"1-5"</c:v>
                </c:pt>
                <c:pt idx="1">
                  <c:v>"6-19"</c:v>
                </c:pt>
                <c:pt idx="2">
                  <c:v>"20 и более"</c:v>
                </c:pt>
              </c:strCache>
            </c:strRef>
          </c:cat>
          <c:val>
            <c:numRef>
              <c:f>'Устремления к росту'!$E$6:$G$6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'Устремления к росту'!$D$7</c:f>
              <c:strCache>
                <c:ptCount val="1"/>
                <c:pt idx="0">
                  <c:v>Устоявшиеся предприниматели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dLbls>
            <c:showVal val="1"/>
          </c:dLbls>
          <c:cat>
            <c:strRef>
              <c:f>'Устремления к росту'!$E$5:$G$5</c:f>
              <c:strCache>
                <c:ptCount val="3"/>
                <c:pt idx="0">
                  <c:v>"1-5"</c:v>
                </c:pt>
                <c:pt idx="1">
                  <c:v>"6-19"</c:v>
                </c:pt>
                <c:pt idx="2">
                  <c:v>"20 и более"</c:v>
                </c:pt>
              </c:strCache>
            </c:strRef>
          </c:cat>
          <c:val>
            <c:numRef>
              <c:f>'Устремления к росту'!$E$7:$G$7</c:f>
              <c:numCache>
                <c:formatCode>General</c:formatCode>
                <c:ptCount val="3"/>
                <c:pt idx="0">
                  <c:v>33</c:v>
                </c:pt>
                <c:pt idx="1">
                  <c:v>60</c:v>
                </c:pt>
                <c:pt idx="2">
                  <c:v>6.7</c:v>
                </c:pt>
              </c:numCache>
            </c:numRef>
          </c:val>
        </c:ser>
        <c:gapWidth val="90"/>
        <c:axId val="103621376"/>
        <c:axId val="104383616"/>
      </c:barChart>
      <c:catAx>
        <c:axId val="103621376"/>
        <c:scaling>
          <c:orientation val="minMax"/>
        </c:scaling>
        <c:axPos val="b"/>
        <c:tickLblPos val="nextTo"/>
        <c:crossAx val="104383616"/>
        <c:crosses val="autoZero"/>
        <c:auto val="1"/>
        <c:lblAlgn val="ctr"/>
        <c:lblOffset val="100"/>
      </c:catAx>
      <c:valAx>
        <c:axId val="104383616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03621376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/>
    </c:legend>
    <c:plotVisOnly val="1"/>
  </c:chart>
  <c:spPr>
    <a:ln>
      <a:noFill/>
    </a:ln>
  </c:sp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7.6984482202882537E-2"/>
          <c:y val="3.3416161580254011E-2"/>
          <c:w val="0.89728452364507072"/>
          <c:h val="0.6380692360881965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83A1BC"/>
            </a:solidFill>
            <a:ln>
              <a:noFill/>
            </a:ln>
          </c:spPr>
          <c:dLbls>
            <c:txPr>
              <a:bodyPr rot="0" vert="horz"/>
              <a:lstStyle/>
              <a:p>
                <a:pPr>
                  <a:defRPr sz="900"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'NES средние'!$B$4:$B$15</c:f>
              <c:strCache>
                <c:ptCount val="12"/>
                <c:pt idx="0">
                  <c:v>Внедрение разработок</c:v>
                </c:pt>
                <c:pt idx="1">
                  <c:v>Доспуп к финансированию</c:v>
                </c:pt>
                <c:pt idx="2">
                  <c:v>Начальное и среднее образование</c:v>
                </c:pt>
                <c:pt idx="3">
                  <c:v>Бюрократия</c:v>
                </c:pt>
                <c:pt idx="4">
                  <c:v>Государственные программы</c:v>
                </c:pt>
                <c:pt idx="5">
                  <c:v>Государственная политика</c:v>
                </c:pt>
                <c:pt idx="6">
                  <c:v>Барьеры входа</c:v>
                </c:pt>
                <c:pt idx="7">
                  <c:v>Культурные и социальные нормы</c:v>
                </c:pt>
                <c:pt idx="8">
                  <c:v>Профессиональное  образование</c:v>
                </c:pt>
                <c:pt idx="9">
                  <c:v>Коммерческая инфраструктура</c:v>
                </c:pt>
                <c:pt idx="10">
                  <c:v>Динамика рынков</c:v>
                </c:pt>
                <c:pt idx="11">
                  <c:v>Физическая инфраструктура</c:v>
                </c:pt>
              </c:strCache>
            </c:strRef>
          </c:cat>
          <c:val>
            <c:numRef>
              <c:f>'NES средние'!$D$4:$D$15</c:f>
              <c:numCache>
                <c:formatCode>General</c:formatCode>
                <c:ptCount val="12"/>
                <c:pt idx="0">
                  <c:v>1.8800000000000001</c:v>
                </c:pt>
                <c:pt idx="1">
                  <c:v>1.9400000000000004</c:v>
                </c:pt>
                <c:pt idx="2">
                  <c:v>1.9800000000000004</c:v>
                </c:pt>
                <c:pt idx="3">
                  <c:v>2</c:v>
                </c:pt>
                <c:pt idx="4">
                  <c:v>2.08</c:v>
                </c:pt>
                <c:pt idx="5">
                  <c:v>2.34</c:v>
                </c:pt>
                <c:pt idx="6">
                  <c:v>2.4</c:v>
                </c:pt>
                <c:pt idx="7">
                  <c:v>2.4299999999999997</c:v>
                </c:pt>
                <c:pt idx="8">
                  <c:v>2.7600000000000002</c:v>
                </c:pt>
                <c:pt idx="9">
                  <c:v>2.9699999999999998</c:v>
                </c:pt>
                <c:pt idx="10">
                  <c:v>3.16</c:v>
                </c:pt>
                <c:pt idx="11">
                  <c:v>3.25</c:v>
                </c:pt>
              </c:numCache>
            </c:numRef>
          </c:val>
        </c:ser>
        <c:gapWidth val="50"/>
        <c:axId val="112042752"/>
        <c:axId val="112044288"/>
      </c:barChart>
      <c:catAx>
        <c:axId val="11204275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 rot="-5400000" vert="horz"/>
          <a:lstStyle/>
          <a:p>
            <a:pPr>
              <a:defRPr sz="1000">
                <a:latin typeface="+mn-lt"/>
                <a:cs typeface="Arial" pitchFamily="34" charset="0"/>
              </a:defRPr>
            </a:pPr>
            <a:endParaRPr lang="ru-RU"/>
          </a:p>
        </c:txPr>
        <c:crossAx val="112044288"/>
        <c:crosses val="autoZero"/>
        <c:auto val="1"/>
        <c:lblAlgn val="ctr"/>
        <c:lblOffset val="100"/>
      </c:catAx>
      <c:valAx>
        <c:axId val="112044288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spPr>
          <a:solidFill>
            <a:sysClr val="window" lastClr="FFFFFF"/>
          </a:solidFill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>
                <a:latin typeface="+mn-lt"/>
                <a:cs typeface="Arial" pitchFamily="34" charset="0"/>
              </a:defRPr>
            </a:pPr>
            <a:endParaRPr lang="ru-RU"/>
          </a:p>
        </c:txPr>
        <c:crossAx val="112042752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</c:chart>
  <c:spPr>
    <a:solidFill>
      <a:schemeClr val="bg1"/>
    </a:solidFill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radarChart>
        <c:radarStyle val="marker"/>
        <c:ser>
          <c:idx val="0"/>
          <c:order val="0"/>
          <c:tx>
            <c:strRef>
              <c:f>Климат!$P$36</c:f>
              <c:strCache>
                <c:ptCount val="1"/>
                <c:pt idx="0">
                  <c:v>Население в целом</c:v>
                </c:pt>
              </c:strCache>
            </c:strRef>
          </c:tx>
          <c:spPr>
            <a:ln w="22225">
              <a:solidFill>
                <a:srgbClr val="5FA8C4"/>
              </a:solidFill>
              <a:prstDash val="solid"/>
            </a:ln>
            <a:effectLst/>
          </c:spPr>
          <c:marker>
            <c:symbol val="diamond"/>
            <c:size val="5"/>
            <c:spPr>
              <a:solidFill>
                <a:srgbClr val="5FA8C4"/>
              </a:solidFill>
              <a:ln>
                <a:solidFill>
                  <a:srgbClr val="5FA8C4"/>
                </a:solidFill>
              </a:ln>
              <a:effectLst/>
            </c:spPr>
          </c:marker>
          <c:cat>
            <c:strRef>
              <c:f>Климат!$Q$35:$X$35</c:f>
              <c:strCache>
                <c:ptCount val="8"/>
                <c:pt idx="0">
                  <c:v>Личное знакомство</c:v>
                </c:pt>
                <c:pt idx="1">
                  <c:v>Благоприятные условия</c:v>
                </c:pt>
                <c:pt idx="2">
                  <c:v>Знания и опыт</c:v>
                </c:pt>
                <c:pt idx="3">
                  <c:v>Страх провала</c:v>
                </c:pt>
                <c:pt idx="4">
                  <c:v>Одинаковый уровень</c:v>
                </c:pt>
                <c:pt idx="5">
                  <c:v>Выбор карьеры</c:v>
                </c:pt>
                <c:pt idx="6">
                  <c:v>Высокий статус</c:v>
                </c:pt>
                <c:pt idx="7">
                  <c:v>Информация в СМИ</c:v>
                </c:pt>
              </c:strCache>
            </c:strRef>
          </c:cat>
          <c:val>
            <c:numRef>
              <c:f>Климат!$Q$36:$X$36</c:f>
              <c:numCache>
                <c:formatCode>General</c:formatCode>
                <c:ptCount val="8"/>
                <c:pt idx="0">
                  <c:v>34</c:v>
                </c:pt>
                <c:pt idx="1">
                  <c:v>20.6</c:v>
                </c:pt>
                <c:pt idx="2">
                  <c:v>28.1</c:v>
                </c:pt>
                <c:pt idx="3">
                  <c:v>52</c:v>
                </c:pt>
                <c:pt idx="4">
                  <c:v>52</c:v>
                </c:pt>
                <c:pt idx="5">
                  <c:v>61.1</c:v>
                </c:pt>
                <c:pt idx="6">
                  <c:v>62.4</c:v>
                </c:pt>
                <c:pt idx="7">
                  <c:v>50.3</c:v>
                </c:pt>
              </c:numCache>
            </c:numRef>
          </c:val>
        </c:ser>
        <c:ser>
          <c:idx val="2"/>
          <c:order val="1"/>
          <c:tx>
            <c:strRef>
              <c:f>Климат!$P$37</c:f>
              <c:strCache>
                <c:ptCount val="1"/>
                <c:pt idx="0">
                  <c:v>Ранние предприниматели</c:v>
                </c:pt>
              </c:strCache>
            </c:strRef>
          </c:tx>
          <c:spPr>
            <a:ln w="22225">
              <a:solidFill>
                <a:srgbClr val="E7747A"/>
              </a:solidFill>
              <a:prstDash val="solid"/>
            </a:ln>
            <a:effectLst/>
          </c:spPr>
          <c:marker>
            <c:symbol val="diamond"/>
            <c:size val="5"/>
            <c:spPr>
              <a:solidFill>
                <a:srgbClr val="E7747A"/>
              </a:solidFill>
              <a:ln>
                <a:solidFill>
                  <a:srgbClr val="E7747A"/>
                </a:solidFill>
              </a:ln>
              <a:effectLst/>
            </c:spPr>
          </c:marker>
          <c:cat>
            <c:strRef>
              <c:f>Климат!$Q$35:$X$35</c:f>
              <c:strCache>
                <c:ptCount val="8"/>
                <c:pt idx="0">
                  <c:v>Личное знакомство</c:v>
                </c:pt>
                <c:pt idx="1">
                  <c:v>Благоприятные условия</c:v>
                </c:pt>
                <c:pt idx="2">
                  <c:v>Знания и опыт</c:v>
                </c:pt>
                <c:pt idx="3">
                  <c:v>Страх провала</c:v>
                </c:pt>
                <c:pt idx="4">
                  <c:v>Одинаковый уровень</c:v>
                </c:pt>
                <c:pt idx="5">
                  <c:v>Выбор карьеры</c:v>
                </c:pt>
                <c:pt idx="6">
                  <c:v>Высокий статус</c:v>
                </c:pt>
                <c:pt idx="7">
                  <c:v>Информация в СМИ</c:v>
                </c:pt>
              </c:strCache>
            </c:strRef>
          </c:cat>
          <c:val>
            <c:numRef>
              <c:f>Климат!$Q$37:$X$37</c:f>
              <c:numCache>
                <c:formatCode>General</c:formatCode>
                <c:ptCount val="8"/>
                <c:pt idx="0">
                  <c:v>79.2</c:v>
                </c:pt>
                <c:pt idx="1">
                  <c:v>57.9</c:v>
                </c:pt>
                <c:pt idx="2">
                  <c:v>86.4</c:v>
                </c:pt>
                <c:pt idx="3">
                  <c:v>33.299999999999997</c:v>
                </c:pt>
                <c:pt idx="4">
                  <c:v>63.6</c:v>
                </c:pt>
                <c:pt idx="5">
                  <c:v>73.900000000000006</c:v>
                </c:pt>
                <c:pt idx="6">
                  <c:v>86.4</c:v>
                </c:pt>
                <c:pt idx="7">
                  <c:v>56.5</c:v>
                </c:pt>
              </c:numCache>
            </c:numRef>
          </c:val>
        </c:ser>
        <c:axId val="59709312"/>
        <c:axId val="59889536"/>
      </c:radarChart>
      <c:catAx>
        <c:axId val="59709312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59889536"/>
        <c:crosses val="autoZero"/>
        <c:auto val="1"/>
        <c:lblAlgn val="ctr"/>
        <c:lblOffset val="100"/>
      </c:catAx>
      <c:valAx>
        <c:axId val="59889536"/>
        <c:scaling>
          <c:orientation val="minMax"/>
          <c:max val="90"/>
        </c:scaling>
        <c:axPos val="l"/>
        <c:majorGridlines/>
        <c:numFmt formatCode="General" sourceLinked="1"/>
        <c:tickLblPos val="nextTo"/>
        <c:crossAx val="59709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938110137362773"/>
          <c:y val="0.91932024444525928"/>
          <c:w val="0.77119385500541726"/>
          <c:h val="6.057925834441015E-2"/>
        </c:manualLayout>
      </c:layout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9921323163917433E-2"/>
          <c:y val="4.4067796610169518E-2"/>
          <c:w val="0.88430015608724244"/>
          <c:h val="0.82655367231638599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5FA8C4"/>
              </a:solidFill>
              <a:ln>
                <a:solidFill>
                  <a:srgbClr val="5FA8C4"/>
                </a:solidFill>
                <a:prstDash val="solid"/>
              </a:ln>
            </c:spPr>
          </c:marker>
          <c:dPt>
            <c:idx val="32"/>
            <c:marker>
              <c:symbol val="diamond"/>
              <c:size val="7"/>
              <c:spPr>
                <a:solidFill>
                  <a:srgbClr val="BA5058"/>
                </a:solidFill>
                <a:ln>
                  <a:solidFill>
                    <a:srgbClr val="BA5058"/>
                  </a:solidFill>
                  <a:prstDash val="solid"/>
                </a:ln>
              </c:spPr>
            </c:marke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UG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ZM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GH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3"/>
              <c:layout>
                <c:manualLayout>
                  <c:x val="-3.8600723763570599E-2"/>
                  <c:y val="2.2598870056497202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PK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7"/>
              <c:layout>
                <c:manualLayout>
                  <c:x val="-4.8250904704462885E-3"/>
                  <c:y val="-6.7796610169492321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GT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8"/>
              <c:layout>
                <c:manualLayout>
                  <c:x val="-4.6642541214314395E-2"/>
                  <c:y val="2.2598870056496356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EG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9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AO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10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CN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11"/>
              <c:layout>
                <c:manualLayout>
                  <c:x val="-2.4125452352231399E-2"/>
                  <c:y val="-1.581920903954802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TW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2"/>
              <c:layout>
                <c:manualLayout>
                  <c:x val="-3.8600723763570599E-2"/>
                  <c:y val="-1.1299435028248589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JM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3"/>
              <c:layout>
                <c:manualLayout>
                  <c:x val="-2.0908725371934053E-2"/>
                  <c:y val="-2.0338983050847397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EC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4"/>
              <c:layout>
                <c:manualLayout>
                  <c:x val="-3.8600850406365218E-2"/>
                  <c:y val="1.1299435028248589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TN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5"/>
              <c:layout>
                <c:manualLayout>
                  <c:x val="-1.2866907921190178E-2"/>
                  <c:y val="1.581920903954794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BA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6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PE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17"/>
              <c:layout>
                <c:manualLayout>
                  <c:x val="-3.2167269802975663E-3"/>
                  <c:y val="-4.5197740112994794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CO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8"/>
              <c:layout>
                <c:manualLayout>
                  <c:x val="-8.0418174507438673E-3"/>
                  <c:y val="-9.0395480225988704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ZA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19"/>
              <c:layout>
                <c:manualLayout>
                  <c:x val="-4.8250904704463214E-3"/>
                  <c:y val="-4.5197740112994404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BR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0"/>
              <c:layout>
                <c:manualLayout>
                  <c:x val="-8.0418174507438673E-3"/>
                  <c:y val="9.0395480225988704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MK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1"/>
              <c:layout>
                <c:manualLayout>
                  <c:x val="-3.8600723763570599E-2"/>
                  <c:y val="6.7796610169492321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CR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2"/>
              <c:layout>
                <c:manualLayout>
                  <c:x val="-3.3775633293124246E-2"/>
                  <c:y val="9.0395480225988704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IR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3"/>
              <c:layout>
                <c:manualLayout>
                  <c:x val="-2.0908725371934053E-2"/>
                  <c:y val="-1.807909604519774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ME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4"/>
              <c:layout>
                <c:manualLayout>
                  <c:x val="-1.6083634901487831E-3"/>
                  <c:y val="-1.807909604519774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UY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5"/>
              <c:layout>
                <c:manualLayout>
                  <c:x val="-9.6501809408926567E-3"/>
                  <c:y val="1.581920903954802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TR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6"/>
              <c:layout>
                <c:manualLayout>
                  <c:x val="-1.2866907921190178E-2"/>
                  <c:y val="-1.807909604519774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MY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7"/>
              <c:layout>
                <c:manualLayout>
                  <c:x val="-8.0418174507438673E-3"/>
                  <c:y val="1.355932203389830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RO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8"/>
              <c:layout>
                <c:manualLayout>
                  <c:x val="-6.4334539605951386E-3"/>
                  <c:y val="-2.2598870056497202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CL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29"/>
              <c:layout>
                <c:manualLayout>
                  <c:x val="0"/>
                  <c:y val="-2.259887005649718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MX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30"/>
              <c:layout>
                <c:manualLayout>
                  <c:x val="-3.2167269802975663E-3"/>
                  <c:y val="-4.5197740112994404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AR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31"/>
              <c:layout>
                <c:manualLayout>
                  <c:x val="0"/>
                  <c:y val="-2.033898305084742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LV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32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RU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33"/>
              <c:layout>
                <c:manualLayout>
                  <c:x val="-6.4334539605951386E-3"/>
                  <c:y val="-2.259904800035589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HU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34"/>
              <c:layout>
                <c:manualLayout>
                  <c:x val="-6.4334539605951386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HR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35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SA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36"/>
              <c:layout>
                <c:manualLayout>
                  <c:x val="-2.0908725371934053E-2"/>
                  <c:y val="2.033898305084742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PT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37"/>
              <c:layout>
                <c:manualLayout>
                  <c:x val="-2.4125452352231399E-2"/>
                  <c:y val="-2.259887005649718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TT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38"/>
              <c:layout>
                <c:manualLayout>
                  <c:x val="-2.0908725371934115E-2"/>
                  <c:y val="2.7118644067796602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SI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39"/>
              <c:layout>
                <c:manualLayout>
                  <c:x val="-2.0908725371934E-2"/>
                  <c:y val="-2.485875706214689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KR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0"/>
              <c:layout>
                <c:manualLayout>
                  <c:x val="-9.6501809408926567E-3"/>
                  <c:y val="-1.355932203389830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IL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1"/>
              <c:layout>
                <c:manualLayout>
                  <c:x val="-8.0418174507438673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GR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2"/>
              <c:layout>
                <c:manualLayout>
                  <c:x val="-2.0908725371934053E-2"/>
                  <c:y val="2.033898305084742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IT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3"/>
              <c:layout>
                <c:manualLayout>
                  <c:x val="-8.0418174507438673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JP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4"/>
              <c:layout>
                <c:manualLayout>
                  <c:x val="-1.1258544431041415E-2"/>
                  <c:y val="-6.7796610169492321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5"/>
              <c:layout>
                <c:manualLayout>
                  <c:x val="-3.3775633293124246E-2"/>
                  <c:y val="-1.581920903954802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FR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6"/>
              <c:layout>
                <c:manualLayout>
                  <c:x val="-1.4475271411338964E-2"/>
                  <c:y val="-1.581920903954802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FI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7"/>
              <c:layout>
                <c:manualLayout>
                  <c:x val="-2.8950542822677946E-2"/>
                  <c:y val="1.807909604519774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BE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8"/>
              <c:layout>
                <c:manualLayout>
                  <c:x val="-3.5383996783273398E-2"/>
                  <c:y val="-9.0397259664575739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DE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49"/>
              <c:layout>
                <c:manualLayout>
                  <c:x val="-2.251708886208283E-2"/>
                  <c:y val="-2.0338983050847376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UK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50"/>
              <c:layout>
                <c:manualLayout>
                  <c:x val="-8.0418174507438673E-3"/>
                  <c:y val="1.355932203389830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DK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51"/>
              <c:layout>
                <c:manualLayout>
                  <c:x val="-2.0908725371934053E-2"/>
                  <c:y val="-2.2598870056497185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IS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52"/>
              <c:layout>
                <c:manualLayout>
                  <c:x val="-1.2866907921190178E-2"/>
                  <c:y val="-1.3559499977757022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SE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53"/>
              <c:layout>
                <c:manualLayout>
                  <c:x val="-2.5733815842380416E-2"/>
                  <c:y val="-2.4858757062146984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AU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54"/>
              <c:layout>
                <c:manualLayout>
                  <c:x val="-1.6083634901487748E-2"/>
                  <c:y val="-1.8079273989056451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NL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55"/>
              <c:layout>
                <c:manualLayout>
                  <c:x val="-6.4334539605951386E-3"/>
                  <c:y val="-4.5197740112994404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IE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56"/>
              <c:layout>
                <c:manualLayout>
                  <c:x val="-3.2167269802975663E-3"/>
                  <c:y val="8.2861566316607415E-17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SW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</c:dLbl>
            <c:dLbl>
              <c:idx val="57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US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000">
                        <a:latin typeface="+mn-lt"/>
                      </a:rPr>
                      <a:t>NO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</c:dLbl>
            <c:delete val="1"/>
            <c:txPr>
              <a:bodyPr/>
              <a:lstStyle/>
              <a:p>
                <a:pPr>
                  <a:defRPr sz="1000">
                    <a:latin typeface="+mn-lt"/>
                  </a:defRPr>
                </a:pPr>
                <a:endParaRPr lang="ru-RU"/>
              </a:p>
            </c:txPr>
          </c:dLbls>
          <c:trendline>
            <c:spPr>
              <a:ln w="25400">
                <a:solidFill>
                  <a:srgbClr val="BA5058"/>
                </a:solidFill>
                <a:prstDash val="solid"/>
              </a:ln>
            </c:spPr>
            <c:trendlineType val="poly"/>
            <c:order val="2"/>
            <c:dispRSqr val="1"/>
            <c:trendlineLbl>
              <c:layout>
                <c:manualLayout>
                  <c:x val="-0.11170793868157786"/>
                  <c:y val="-3.7763031317917847E-2"/>
                </c:manualLayout>
              </c:layout>
              <c:numFmt formatCode="_-* #.##0_€_-;\-* #.##0_€_-;_-* &quot;-&quot;_€_-;_-@_-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trendlineLbl>
          </c:trendline>
          <c:xVal>
            <c:numRef>
              <c:f>Data!$D$2:$D$60</c:f>
              <c:numCache>
                <c:formatCode>0.0</c:formatCode>
                <c:ptCount val="59"/>
                <c:pt idx="0">
                  <c:v>1.2189199999999998</c:v>
                </c:pt>
                <c:pt idx="1">
                  <c:v>1.4306099999999995</c:v>
                </c:pt>
                <c:pt idx="2">
                  <c:v>1.51054</c:v>
                </c:pt>
                <c:pt idx="3">
                  <c:v>2.6253800000000012</c:v>
                </c:pt>
                <c:pt idx="5">
                  <c:v>4.4256700000000002</c:v>
                </c:pt>
                <c:pt idx="6">
                  <c:v>4.4447399999999995</c:v>
                </c:pt>
                <c:pt idx="7">
                  <c:v>4.7493000000000016</c:v>
                </c:pt>
                <c:pt idx="8">
                  <c:v>5.6804600000000001</c:v>
                </c:pt>
                <c:pt idx="9">
                  <c:v>5.7887700000000004</c:v>
                </c:pt>
                <c:pt idx="10">
                  <c:v>6.8377400000000002</c:v>
                </c:pt>
                <c:pt idx="11">
                  <c:v>34.743318000000016</c:v>
                </c:pt>
                <c:pt idx="12">
                  <c:v>7.6196299999999999</c:v>
                </c:pt>
                <c:pt idx="13">
                  <c:v>8.2795900000000007</c:v>
                </c:pt>
                <c:pt idx="14">
                  <c:v>8.2843699999999991</c:v>
                </c:pt>
                <c:pt idx="15">
                  <c:v>8.5294900000000027</c:v>
                </c:pt>
                <c:pt idx="16">
                  <c:v>8.6468299999999996</c:v>
                </c:pt>
                <c:pt idx="17">
                  <c:v>8.8698600000000027</c:v>
                </c:pt>
                <c:pt idx="18">
                  <c:v>10.29134</c:v>
                </c:pt>
                <c:pt idx="19">
                  <c:v>10.42709</c:v>
                </c:pt>
                <c:pt idx="20">
                  <c:v>10.821680000000002</c:v>
                </c:pt>
                <c:pt idx="21">
                  <c:v>11.12167</c:v>
                </c:pt>
                <c:pt idx="22">
                  <c:v>11.574960000000001</c:v>
                </c:pt>
                <c:pt idx="23">
                  <c:v>13.112880000000002</c:v>
                </c:pt>
                <c:pt idx="24">
                  <c:v>13.20804</c:v>
                </c:pt>
                <c:pt idx="25">
                  <c:v>13.904500000000002</c:v>
                </c:pt>
                <c:pt idx="26">
                  <c:v>13.981540000000004</c:v>
                </c:pt>
                <c:pt idx="27">
                  <c:v>14.197710000000001</c:v>
                </c:pt>
                <c:pt idx="28">
                  <c:v>14.3307</c:v>
                </c:pt>
                <c:pt idx="29">
                  <c:v>14.336680000000003</c:v>
                </c:pt>
                <c:pt idx="30">
                  <c:v>14.559180000000003</c:v>
                </c:pt>
                <c:pt idx="31">
                  <c:v>15.41132</c:v>
                </c:pt>
                <c:pt idx="32">
                  <c:v>18.944639999999989</c:v>
                </c:pt>
                <c:pt idx="33">
                  <c:v>19.764299999999988</c:v>
                </c:pt>
                <c:pt idx="34">
                  <c:v>19.8035</c:v>
                </c:pt>
                <c:pt idx="35">
                  <c:v>23.428939999999983</c:v>
                </c:pt>
                <c:pt idx="36">
                  <c:v>24.021039999999992</c:v>
                </c:pt>
                <c:pt idx="37">
                  <c:v>25.705329999999989</c:v>
                </c:pt>
                <c:pt idx="38">
                  <c:v>27.00441</c:v>
                </c:pt>
                <c:pt idx="39">
                  <c:v>27.168490000000002</c:v>
                </c:pt>
                <c:pt idx="40">
                  <c:v>27.6737</c:v>
                </c:pt>
                <c:pt idx="41">
                  <c:v>29.66338</c:v>
                </c:pt>
                <c:pt idx="42">
                  <c:v>31.908629999999992</c:v>
                </c:pt>
                <c:pt idx="43">
                  <c:v>32.443400000000004</c:v>
                </c:pt>
                <c:pt idx="44">
                  <c:v>32.544789999999999</c:v>
                </c:pt>
                <c:pt idx="45">
                  <c:v>33.65549</c:v>
                </c:pt>
                <c:pt idx="46">
                  <c:v>34.650020000000005</c:v>
                </c:pt>
                <c:pt idx="47">
                  <c:v>36.048310000000015</c:v>
                </c:pt>
                <c:pt idx="48">
                  <c:v>36.448970000000003</c:v>
                </c:pt>
                <c:pt idx="49">
                  <c:v>36.495760000000011</c:v>
                </c:pt>
                <c:pt idx="50">
                  <c:v>36.761670000000002</c:v>
                </c:pt>
                <c:pt idx="51">
                  <c:v>37.595090000000013</c:v>
                </c:pt>
                <c:pt idx="52">
                  <c:v>37.904580000000003</c:v>
                </c:pt>
                <c:pt idx="53">
                  <c:v>39.230730000000015</c:v>
                </c:pt>
                <c:pt idx="54">
                  <c:v>40.714660000000002</c:v>
                </c:pt>
                <c:pt idx="55">
                  <c:v>41.278250000000014</c:v>
                </c:pt>
                <c:pt idx="56">
                  <c:v>46.2</c:v>
                </c:pt>
                <c:pt idx="57">
                  <c:v>46.436400000000006</c:v>
                </c:pt>
                <c:pt idx="58">
                  <c:v>55.672120000000014</c:v>
                </c:pt>
              </c:numCache>
            </c:numRef>
          </c:xVal>
          <c:yVal>
            <c:numRef>
              <c:f>Data!$E$2:$E$60</c:f>
              <c:numCache>
                <c:formatCode>General</c:formatCode>
                <c:ptCount val="59"/>
                <c:pt idx="0">
                  <c:v>31.29</c:v>
                </c:pt>
                <c:pt idx="1">
                  <c:v>32.630000000000003</c:v>
                </c:pt>
                <c:pt idx="2">
                  <c:v>33.950000000000003</c:v>
                </c:pt>
                <c:pt idx="3">
                  <c:v>9.08</c:v>
                </c:pt>
                <c:pt idx="4">
                  <c:v>10.370000000000003</c:v>
                </c:pt>
                <c:pt idx="5">
                  <c:v>38.6</c:v>
                </c:pt>
                <c:pt idx="6">
                  <c:v>52.11</c:v>
                </c:pt>
                <c:pt idx="7">
                  <c:v>16.3</c:v>
                </c:pt>
                <c:pt idx="8">
                  <c:v>7.02</c:v>
                </c:pt>
                <c:pt idx="9">
                  <c:v>31.939999999999994</c:v>
                </c:pt>
                <c:pt idx="10">
                  <c:v>14.370000000000003</c:v>
                </c:pt>
                <c:pt idx="11">
                  <c:v>8.3700000000000028</c:v>
                </c:pt>
                <c:pt idx="12">
                  <c:v>10.48</c:v>
                </c:pt>
                <c:pt idx="13">
                  <c:v>21.25</c:v>
                </c:pt>
                <c:pt idx="14">
                  <c:v>6.1199999999999983</c:v>
                </c:pt>
                <c:pt idx="15">
                  <c:v>7.74</c:v>
                </c:pt>
                <c:pt idx="16">
                  <c:v>27.24</c:v>
                </c:pt>
                <c:pt idx="17">
                  <c:v>20.610000000000007</c:v>
                </c:pt>
                <c:pt idx="18">
                  <c:v>8.860000000000003</c:v>
                </c:pt>
                <c:pt idx="19">
                  <c:v>17.5</c:v>
                </c:pt>
                <c:pt idx="20">
                  <c:v>7.88</c:v>
                </c:pt>
                <c:pt idx="21">
                  <c:v>13.44</c:v>
                </c:pt>
                <c:pt idx="22">
                  <c:v>12.31</c:v>
                </c:pt>
                <c:pt idx="23">
                  <c:v>14.94</c:v>
                </c:pt>
                <c:pt idx="24">
                  <c:v>11.68</c:v>
                </c:pt>
                <c:pt idx="25">
                  <c:v>8.59</c:v>
                </c:pt>
                <c:pt idx="26">
                  <c:v>4.96</c:v>
                </c:pt>
                <c:pt idx="27">
                  <c:v>4.29</c:v>
                </c:pt>
                <c:pt idx="28">
                  <c:v>16.77</c:v>
                </c:pt>
                <c:pt idx="29">
                  <c:v>10.450000000000003</c:v>
                </c:pt>
                <c:pt idx="30">
                  <c:v>14.2</c:v>
                </c:pt>
                <c:pt idx="31">
                  <c:v>9.68</c:v>
                </c:pt>
                <c:pt idx="32">
                  <c:v>3.94</c:v>
                </c:pt>
                <c:pt idx="33">
                  <c:v>7.13</c:v>
                </c:pt>
                <c:pt idx="34">
                  <c:v>5.52</c:v>
                </c:pt>
                <c:pt idx="35">
                  <c:v>9.4</c:v>
                </c:pt>
                <c:pt idx="36">
                  <c:v>4.4000000000000004</c:v>
                </c:pt>
                <c:pt idx="37">
                  <c:v>15</c:v>
                </c:pt>
                <c:pt idx="38">
                  <c:v>4.6499999999999995</c:v>
                </c:pt>
                <c:pt idx="39">
                  <c:v>6.56</c:v>
                </c:pt>
                <c:pt idx="40">
                  <c:v>5.71</c:v>
                </c:pt>
                <c:pt idx="41">
                  <c:v>5.51</c:v>
                </c:pt>
                <c:pt idx="42">
                  <c:v>2.3499999999999992</c:v>
                </c:pt>
                <c:pt idx="43">
                  <c:v>3.3</c:v>
                </c:pt>
                <c:pt idx="44">
                  <c:v>4.3099999999999996</c:v>
                </c:pt>
                <c:pt idx="45">
                  <c:v>5.83</c:v>
                </c:pt>
                <c:pt idx="46">
                  <c:v>5.72</c:v>
                </c:pt>
                <c:pt idx="47">
                  <c:v>3.67</c:v>
                </c:pt>
                <c:pt idx="48">
                  <c:v>4.17</c:v>
                </c:pt>
                <c:pt idx="49">
                  <c:v>6.42</c:v>
                </c:pt>
                <c:pt idx="50">
                  <c:v>3.77</c:v>
                </c:pt>
                <c:pt idx="51">
                  <c:v>10.58</c:v>
                </c:pt>
                <c:pt idx="52">
                  <c:v>4.88</c:v>
                </c:pt>
                <c:pt idx="53">
                  <c:v>7.8</c:v>
                </c:pt>
                <c:pt idx="54">
                  <c:v>7.22</c:v>
                </c:pt>
                <c:pt idx="55">
                  <c:v>6.76</c:v>
                </c:pt>
                <c:pt idx="56">
                  <c:v>5.04</c:v>
                </c:pt>
                <c:pt idx="57">
                  <c:v>7.59</c:v>
                </c:pt>
                <c:pt idx="58">
                  <c:v>7.72</c:v>
                </c:pt>
              </c:numCache>
            </c:numRef>
          </c:yVal>
        </c:ser>
        <c:ser>
          <c:idx val="1"/>
          <c:order val="1"/>
          <c:tx>
            <c:strRef>
              <c:f>Data!$M$8:$M$20</c:f>
              <c:strCache>
                <c:ptCount val="1"/>
                <c:pt idx="0">
                  <c:v>Slovenia                                                           Switzerland                                                        Tunisia                                                            Turkey                                                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C0504D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xVal>
            <c:multiLvlStrRef>
              <c:f>'C:\Users\F4C8~1\AppData\Local\Temp\Rar$DI11.3141\[GEM 2010 figure 5 - TEA Rates and per Capita GDP 2010.xls]Data'!$G$21:$L$22</c:f>
              <c:multiLvlStrCache>
                <c:ptCount val="2"/>
                <c:lvl>
                  <c:pt idx="0">
                    <c:v>SA     </c:v>
                  </c:pt>
                  <c:pt idx="1">
                    <c:v>SE     </c:v>
                  </c:pt>
                </c:lvl>
                <c:lvl>
                  <c:pt idx="0">
                    <c:v>Saudi Arabia                                                      </c:v>
                  </c:pt>
                  <c:pt idx="1">
                    <c:v>Sweden                                                            </c:v>
                  </c:pt>
                </c:lvl>
                <c:lvl>
                  <c:pt idx="0">
                    <c:v>JM    </c:v>
                  </c:pt>
                  <c:pt idx="1">
                    <c:v>JP    </c:v>
                  </c:pt>
                </c:lvl>
                <c:lvl>
                  <c:pt idx="0">
                    <c:v>Jamaica                                                          </c:v>
                  </c:pt>
                  <c:pt idx="1">
                    <c:v>Japan                                                            </c:v>
                  </c:pt>
                </c:lvl>
                <c:lvl>
                  <c:pt idx="0">
                    <c:v>EC     </c:v>
                  </c:pt>
                  <c:pt idx="1">
                    <c:v>EG     </c:v>
                  </c:pt>
                </c:lvl>
                <c:lvl>
                  <c:pt idx="0">
                    <c:v>Ecuador                                                           </c:v>
                  </c:pt>
                  <c:pt idx="1">
                    <c:v>Egypt                                                             </c:v>
                  </c:pt>
                </c:lvl>
              </c:multiLvlStrCache>
            </c:multiLvlStrRef>
          </c:xVal>
          <c:yVal>
            <c:numRef>
              <c:f>Data!$M$21:$M$22</c:f>
              <c:numCache>
                <c:formatCode>General</c:formatCode>
                <c:ptCount val="2"/>
              </c:numCache>
            </c:numRef>
          </c:yVal>
        </c:ser>
        <c:ser>
          <c:idx val="2"/>
          <c:order val="2"/>
          <c:tx>
            <c:strRef>
              <c:f>Data!$N$8:$N$20</c:f>
              <c:strCache>
                <c:ptCount val="1"/>
                <c:pt idx="0">
                  <c:v>SI      SW      TN      TR      TT      TW      UG      UK      US      UY      VU      ZA      ZM     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9BBB59"/>
              </a:solidFill>
              <a:ln>
                <a:solidFill>
                  <a:srgbClr val="99CC00"/>
                </a:solidFill>
                <a:prstDash val="solid"/>
              </a:ln>
            </c:spPr>
          </c:marker>
          <c:xVal>
            <c:multiLvlStrRef>
              <c:f>'C:\Users\F4C8~1\AppData\Local\Temp\Rar$DI11.3141\[GEM 2010 figure 5 - TEA Rates and per Capita GDP 2010.xls]Data'!$G$21:$L$22</c:f>
              <c:multiLvlStrCache>
                <c:ptCount val="2"/>
                <c:lvl>
                  <c:pt idx="0">
                    <c:v>SA     </c:v>
                  </c:pt>
                  <c:pt idx="1">
                    <c:v>SE     </c:v>
                  </c:pt>
                </c:lvl>
                <c:lvl>
                  <c:pt idx="0">
                    <c:v>Saudi Arabia                                                      </c:v>
                  </c:pt>
                  <c:pt idx="1">
                    <c:v>Sweden                                                            </c:v>
                  </c:pt>
                </c:lvl>
                <c:lvl>
                  <c:pt idx="0">
                    <c:v>JM    </c:v>
                  </c:pt>
                  <c:pt idx="1">
                    <c:v>JP    </c:v>
                  </c:pt>
                </c:lvl>
                <c:lvl>
                  <c:pt idx="0">
                    <c:v>Jamaica                                                          </c:v>
                  </c:pt>
                  <c:pt idx="1">
                    <c:v>Japan                                                            </c:v>
                  </c:pt>
                </c:lvl>
                <c:lvl>
                  <c:pt idx="0">
                    <c:v>EC     </c:v>
                  </c:pt>
                  <c:pt idx="1">
                    <c:v>EG     </c:v>
                  </c:pt>
                </c:lvl>
                <c:lvl>
                  <c:pt idx="0">
                    <c:v>Ecuador                                                           </c:v>
                  </c:pt>
                  <c:pt idx="1">
                    <c:v>Egypt                                                             </c:v>
                  </c:pt>
                </c:lvl>
              </c:multiLvlStrCache>
            </c:multiLvlStrRef>
          </c:xVal>
          <c:yVal>
            <c:numRef>
              <c:f>Data!$N$21:$N$22</c:f>
              <c:numCache>
                <c:formatCode>General</c:formatCode>
                <c:ptCount val="2"/>
              </c:numCache>
            </c:numRef>
          </c:yVal>
        </c:ser>
        <c:ser>
          <c:idx val="3"/>
          <c:order val="3"/>
          <c:tx>
            <c:strRef>
              <c:f>Data!$M$8:$M$20</c:f>
              <c:strCache>
                <c:ptCount val="1"/>
                <c:pt idx="0">
                  <c:v>Slovenia                                                           Switzerland                                                        Tunisia                                                            Turkey                                                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8064A2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xVal>
            <c:multiLvlStrRef>
              <c:f>'C:\Users\F4C8~1\AppData\Local\Temp\Rar$DI11.3141\[GEM 2010 figure 5 - TEA Rates and per Capita GDP 2010.xls]Data'!$G$21:$L$22</c:f>
              <c:multiLvlStrCache>
                <c:ptCount val="2"/>
                <c:lvl>
                  <c:pt idx="0">
                    <c:v>SA     </c:v>
                  </c:pt>
                  <c:pt idx="1">
                    <c:v>SE     </c:v>
                  </c:pt>
                </c:lvl>
                <c:lvl>
                  <c:pt idx="0">
                    <c:v>Saudi Arabia                                                      </c:v>
                  </c:pt>
                  <c:pt idx="1">
                    <c:v>Sweden                                                            </c:v>
                  </c:pt>
                </c:lvl>
                <c:lvl>
                  <c:pt idx="0">
                    <c:v>JM    </c:v>
                  </c:pt>
                  <c:pt idx="1">
                    <c:v>JP    </c:v>
                  </c:pt>
                </c:lvl>
                <c:lvl>
                  <c:pt idx="0">
                    <c:v>Jamaica                                                          </c:v>
                  </c:pt>
                  <c:pt idx="1">
                    <c:v>Japan                                                            </c:v>
                  </c:pt>
                </c:lvl>
                <c:lvl>
                  <c:pt idx="0">
                    <c:v>EC     </c:v>
                  </c:pt>
                  <c:pt idx="1">
                    <c:v>EG     </c:v>
                  </c:pt>
                </c:lvl>
                <c:lvl>
                  <c:pt idx="0">
                    <c:v>Ecuador                                                           </c:v>
                  </c:pt>
                  <c:pt idx="1">
                    <c:v>Egypt                                                             </c:v>
                  </c:pt>
                </c:lvl>
              </c:multiLvlStrCache>
            </c:multiLvlStrRef>
          </c:xVal>
          <c:yVal>
            <c:numRef>
              <c:f>Data!$M$21:$M$22</c:f>
              <c:numCache>
                <c:formatCode>General</c:formatCode>
                <c:ptCount val="2"/>
              </c:numCache>
            </c:numRef>
          </c:yVal>
        </c:ser>
        <c:ser>
          <c:idx val="4"/>
          <c:order val="4"/>
          <c:tx>
            <c:strRef>
              <c:f>Data!$N$8:$N$20</c:f>
              <c:strCache>
                <c:ptCount val="1"/>
                <c:pt idx="0">
                  <c:v>SI      SW      TN      TR      TT      TW      UG      UK      US      UY      VU      ZA      ZM     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4BACC6"/>
              </a:solidFill>
              <a:ln>
                <a:solidFill>
                  <a:srgbClr val="33CCCC"/>
                </a:solidFill>
                <a:prstDash val="solid"/>
              </a:ln>
            </c:spPr>
          </c:marker>
          <c:xVal>
            <c:multiLvlStrRef>
              <c:f>'C:\Users\F4C8~1\AppData\Local\Temp\Rar$DI11.3141\[GEM 2010 figure 5 - TEA Rates and per Capita GDP 2010.xls]Data'!$G$21:$L$22</c:f>
              <c:multiLvlStrCache>
                <c:ptCount val="2"/>
                <c:lvl>
                  <c:pt idx="0">
                    <c:v>SA     </c:v>
                  </c:pt>
                  <c:pt idx="1">
                    <c:v>SE     </c:v>
                  </c:pt>
                </c:lvl>
                <c:lvl>
                  <c:pt idx="0">
                    <c:v>Saudi Arabia                                                      </c:v>
                  </c:pt>
                  <c:pt idx="1">
                    <c:v>Sweden                                                            </c:v>
                  </c:pt>
                </c:lvl>
                <c:lvl>
                  <c:pt idx="0">
                    <c:v>JM    </c:v>
                  </c:pt>
                  <c:pt idx="1">
                    <c:v>JP    </c:v>
                  </c:pt>
                </c:lvl>
                <c:lvl>
                  <c:pt idx="0">
                    <c:v>Jamaica                                                          </c:v>
                  </c:pt>
                  <c:pt idx="1">
                    <c:v>Japan                                                            </c:v>
                  </c:pt>
                </c:lvl>
                <c:lvl>
                  <c:pt idx="0">
                    <c:v>EC     </c:v>
                  </c:pt>
                  <c:pt idx="1">
                    <c:v>EG     </c:v>
                  </c:pt>
                </c:lvl>
                <c:lvl>
                  <c:pt idx="0">
                    <c:v>Ecuador                                                           </c:v>
                  </c:pt>
                  <c:pt idx="1">
                    <c:v>Egypt                                                             </c:v>
                  </c:pt>
                </c:lvl>
              </c:multiLvlStrCache>
            </c:multiLvlStrRef>
          </c:xVal>
          <c:yVal>
            <c:numRef>
              <c:f>Data!$N$21:$N$22</c:f>
              <c:numCache>
                <c:formatCode>General</c:formatCode>
                <c:ptCount val="2"/>
              </c:numCache>
            </c:numRef>
          </c:yVal>
        </c:ser>
        <c:axId val="111907968"/>
        <c:axId val="111910272"/>
      </c:scatterChart>
      <c:valAx>
        <c:axId val="111907968"/>
        <c:scaling>
          <c:orientation val="minMax"/>
          <c:max val="60"/>
        </c:scaling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ru-RU" sz="1100" b="0">
                    <a:latin typeface="+mn-lt"/>
                  </a:rPr>
                  <a:t>ВВП на душу населения, по паритету покупательской</a:t>
                </a:r>
                <a:r>
                  <a:rPr lang="ru-RU" sz="1100" b="0" baseline="0">
                    <a:latin typeface="+mn-lt"/>
                  </a:rPr>
                  <a:t> способности (в долл. США), тыс.</a:t>
                </a:r>
                <a:endParaRPr lang="es-ES_tradnl" sz="1100" b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21913588699963241"/>
              <c:y val="0.93389835037589253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ln w="3175">
            <a:solidFill>
              <a:schemeClr val="bg1">
                <a:lumMod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ru-RU"/>
          </a:p>
        </c:txPr>
        <c:crossAx val="111910272"/>
        <c:crosses val="autoZero"/>
        <c:crossBetween val="midCat"/>
      </c:valAx>
      <c:valAx>
        <c:axId val="111910272"/>
        <c:scaling>
          <c:orientation val="minMax"/>
          <c:max val="35"/>
        </c:scaling>
        <c:axPos val="l"/>
        <c:majorGridlines>
          <c:spPr>
            <a:ln w="9525">
              <a:solidFill>
                <a:schemeClr val="bg1">
                  <a:lumMod val="65000"/>
                </a:scheme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+mn-lt"/>
                    <a:ea typeface="Arial"/>
                    <a:cs typeface="Arial"/>
                  </a:defRPr>
                </a:pPr>
                <a:r>
                  <a:rPr lang="ru-RU" sz="1100" b="0">
                    <a:latin typeface="+mn-lt"/>
                  </a:rPr>
                  <a:t>Индекс предпринимательской активности, %</a:t>
                </a:r>
              </a:p>
            </c:rich>
          </c:tx>
          <c:layout>
            <c:manualLayout>
              <c:xMode val="edge"/>
              <c:yMode val="edge"/>
              <c:x val="2.3430056767632629E-2"/>
              <c:y val="0.27965336536322788"/>
            </c:manualLayout>
          </c:layout>
          <c:spPr>
            <a:noFill/>
            <a:ln w="25400">
              <a:noFill/>
            </a:ln>
          </c:spPr>
        </c:title>
        <c:numFmt formatCode="#,##0" sourceLinked="0"/>
        <c:tickLblPos val="nextTo"/>
        <c:spPr>
          <a:noFill/>
          <a:ln w="9525">
            <a:solidFill>
              <a:schemeClr val="bg1">
                <a:lumMod val="6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ru-RU"/>
          </a:p>
        </c:txPr>
        <c:crossAx val="11190796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5.4157749512080224E-2"/>
          <c:y val="3.7860244514638611E-2"/>
          <c:w val="0.92233797698364628"/>
          <c:h val="0.76385611592696057"/>
        </c:manualLayout>
      </c:layout>
      <c:lineChart>
        <c:grouping val="standard"/>
        <c:ser>
          <c:idx val="0"/>
          <c:order val="0"/>
          <c:tx>
            <c:strRef>
              <c:f>'Индексы по годам'!$C$4</c:f>
              <c:strCache>
                <c:ptCount val="1"/>
                <c:pt idx="0">
                  <c:v>Активность ранних предпринимателей</c:v>
                </c:pt>
              </c:strCache>
            </c:strRef>
          </c:tx>
          <c:spPr>
            <a:ln w="19050">
              <a:solidFill>
                <a:srgbClr val="BA5058"/>
              </a:solidFill>
            </a:ln>
          </c:spPr>
          <c:marker>
            <c:symbol val="diamond"/>
            <c:size val="11"/>
            <c:spPr>
              <a:solidFill>
                <a:srgbClr val="BA5058"/>
              </a:solidFill>
              <a:ln>
                <a:noFill/>
              </a:ln>
            </c:spPr>
          </c:marker>
          <c:cat>
            <c:numRef>
              <c:f>'Индексы по годам'!$B$5:$B$9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'Индексы по годам'!$C$5:$C$9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2.7</c:v>
                </c:pt>
                <c:pt idx="2">
                  <c:v>3.5</c:v>
                </c:pt>
                <c:pt idx="3">
                  <c:v>3.9</c:v>
                </c:pt>
                <c:pt idx="4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'Индексы по годам'!$D$4</c:f>
              <c:strCache>
                <c:ptCount val="1"/>
                <c:pt idx="0">
                  <c:v>Активность устоявшихся предпринимателей</c:v>
                </c:pt>
              </c:strCache>
            </c:strRef>
          </c:tx>
          <c:spPr>
            <a:ln w="19050">
              <a:solidFill>
                <a:srgbClr val="83A1BC"/>
              </a:solidFill>
            </a:ln>
          </c:spPr>
          <c:marker>
            <c:symbol val="square"/>
            <c:size val="9"/>
            <c:spPr>
              <a:solidFill>
                <a:srgbClr val="83A1BC"/>
              </a:solidFill>
              <a:ln>
                <a:noFill/>
              </a:ln>
            </c:spPr>
          </c:marker>
          <c:cat>
            <c:numRef>
              <c:f>'Индексы по годам'!$B$5:$B$9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'Индексы по годам'!$D$5:$D$9</c:f>
              <c:numCache>
                <c:formatCode>General</c:formatCode>
                <c:ptCount val="5"/>
                <c:pt idx="0">
                  <c:v>1.2</c:v>
                </c:pt>
                <c:pt idx="1">
                  <c:v>1.7</c:v>
                </c:pt>
                <c:pt idx="2">
                  <c:v>1.1000000000000001</c:v>
                </c:pt>
                <c:pt idx="3">
                  <c:v>2.2999999999999998</c:v>
                </c:pt>
                <c:pt idx="4">
                  <c:v>2.8</c:v>
                </c:pt>
              </c:numCache>
            </c:numRef>
          </c:val>
        </c:ser>
        <c:ser>
          <c:idx val="2"/>
          <c:order val="2"/>
          <c:tx>
            <c:strRef>
              <c:f>'Индексы по годам'!$E$4</c:f>
              <c:strCache>
                <c:ptCount val="1"/>
                <c:pt idx="0">
                  <c:v>Общая предпринимательская активность</c:v>
                </c:pt>
              </c:strCache>
            </c:strRef>
          </c:tx>
          <c:spPr>
            <a:ln w="19050">
              <a:solidFill>
                <a:srgbClr val="AEC683"/>
              </a:solidFill>
            </a:ln>
          </c:spPr>
          <c:marker>
            <c:symbol val="triangle"/>
            <c:size val="9"/>
            <c:spPr>
              <a:solidFill>
                <a:srgbClr val="AEC683"/>
              </a:solidFill>
              <a:ln>
                <a:noFill/>
              </a:ln>
            </c:spPr>
          </c:marker>
          <c:cat>
            <c:numRef>
              <c:f>'Индексы по годам'!$B$5:$B$9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'Индексы по годам'!$E$5:$E$9</c:f>
              <c:numCache>
                <c:formatCode>General</c:formatCode>
                <c:ptCount val="5"/>
                <c:pt idx="0">
                  <c:v>5.6</c:v>
                </c:pt>
                <c:pt idx="1">
                  <c:v>4.3</c:v>
                </c:pt>
                <c:pt idx="2">
                  <c:v>4.4000000000000004</c:v>
                </c:pt>
                <c:pt idx="3">
                  <c:v>6.04</c:v>
                </c:pt>
                <c:pt idx="4">
                  <c:v>6.63</c:v>
                </c:pt>
              </c:numCache>
            </c:numRef>
          </c:val>
        </c:ser>
        <c:marker val="1"/>
        <c:axId val="111918080"/>
        <c:axId val="111933312"/>
      </c:lineChart>
      <c:catAx>
        <c:axId val="111918080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11933312"/>
        <c:crosses val="autoZero"/>
        <c:auto val="1"/>
        <c:lblAlgn val="ctr"/>
        <c:lblOffset val="100"/>
      </c:catAx>
      <c:valAx>
        <c:axId val="11193331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11191808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8930627053419264"/>
          <c:w val="0.98732603136146446"/>
          <c:h val="8.291598152231465E-2"/>
        </c:manualLayout>
      </c:layout>
    </c:legend>
    <c:plotVisOnly val="1"/>
  </c:chart>
  <c:spPr>
    <a:ln>
      <a:noFill/>
    </a:ln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1419072615923011E-2"/>
          <c:y val="5.1400554097404488E-2"/>
          <c:w val="0.87802537182852325"/>
          <c:h val="0.71913750364537765"/>
        </c:manualLayout>
      </c:layout>
      <c:barChart>
        <c:barDir val="col"/>
        <c:grouping val="clustered"/>
        <c:ser>
          <c:idx val="0"/>
          <c:order val="0"/>
          <c:tx>
            <c:strRef>
              <c:f>Пол!$A$3</c:f>
              <c:strCache>
                <c:ptCount val="1"/>
                <c:pt idx="0">
                  <c:v>Ранние предприниматели</c:v>
                </c:pt>
              </c:strCache>
            </c:strRef>
          </c:tx>
          <c:spPr>
            <a:solidFill>
              <a:srgbClr val="C9D8E2"/>
            </a:solidFill>
            <a:ln>
              <a:noFill/>
            </a:ln>
          </c:spPr>
          <c:dPt>
            <c:idx val="1"/>
            <c:spPr>
              <a:solidFill>
                <a:srgbClr val="E7747A"/>
              </a:solidFill>
              <a:ln>
                <a:noFill/>
              </a:ln>
            </c:spPr>
          </c:dPt>
          <c:dLbls>
            <c:showVal val="1"/>
          </c:dLbls>
          <c:cat>
            <c:strRef>
              <c:f>Пол!$B$2:$C$2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Пол!$B$3:$C$3</c:f>
              <c:numCache>
                <c:formatCode>General</c:formatCode>
                <c:ptCount val="2"/>
                <c:pt idx="0">
                  <c:v>4.42</c:v>
                </c:pt>
                <c:pt idx="1">
                  <c:v>3.51</c:v>
                </c:pt>
              </c:numCache>
            </c:numRef>
          </c:val>
        </c:ser>
        <c:ser>
          <c:idx val="1"/>
          <c:order val="1"/>
          <c:tx>
            <c:strRef>
              <c:f>Пол!$A$4</c:f>
              <c:strCache>
                <c:ptCount val="1"/>
                <c:pt idx="0">
                  <c:v>Устоявшиеся предприниматели</c:v>
                </c:pt>
              </c:strCache>
            </c:strRef>
          </c:tx>
          <c:spPr>
            <a:solidFill>
              <a:srgbClr val="83A1BC"/>
            </a:solidFill>
            <a:ln>
              <a:noFill/>
            </a:ln>
          </c:spPr>
          <c:dPt>
            <c:idx val="1"/>
            <c:spPr>
              <a:solidFill>
                <a:srgbClr val="BA5058"/>
              </a:solidFill>
              <a:ln>
                <a:noFill/>
              </a:ln>
            </c:spPr>
          </c:dPt>
          <c:dLbls>
            <c:showVal val="1"/>
          </c:dLbls>
          <c:cat>
            <c:strRef>
              <c:f>Пол!$B$2:$C$2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Пол!$B$4:$C$4</c:f>
              <c:numCache>
                <c:formatCode>General</c:formatCode>
                <c:ptCount val="2"/>
                <c:pt idx="0">
                  <c:v>2.63</c:v>
                </c:pt>
                <c:pt idx="1">
                  <c:v>2.94</c:v>
                </c:pt>
              </c:numCache>
            </c:numRef>
          </c:val>
        </c:ser>
        <c:gapWidth val="90"/>
        <c:axId val="71513984"/>
        <c:axId val="71515520"/>
      </c:barChart>
      <c:catAx>
        <c:axId val="71513984"/>
        <c:scaling>
          <c:orientation val="minMax"/>
        </c:scaling>
        <c:axPos val="b"/>
        <c:tickLblPos val="nextTo"/>
        <c:crossAx val="71515520"/>
        <c:crosses val="autoZero"/>
        <c:auto val="1"/>
        <c:lblAlgn val="ctr"/>
        <c:lblOffset val="100"/>
      </c:catAx>
      <c:valAx>
        <c:axId val="715155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71513984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/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Пол!$B$23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19050">
              <a:solidFill>
                <a:srgbClr val="83A1BC"/>
              </a:solidFill>
            </a:ln>
          </c:spPr>
          <c:marker>
            <c:symbol val="diamond"/>
            <c:size val="7"/>
            <c:spPr>
              <a:solidFill>
                <a:srgbClr val="83A1BC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-1.3888888888888938E-2"/>
                </c:manualLayout>
              </c:layout>
              <c:showVal val="1"/>
            </c:dLbl>
            <c:dLbl>
              <c:idx val="1"/>
              <c:layout>
                <c:manualLayout>
                  <c:x val="-2.5000000000000001E-2"/>
                  <c:y val="-8.3333333333333343E-2"/>
                </c:manualLayout>
              </c:layout>
              <c:showVal val="1"/>
            </c:dLbl>
            <c:dLbl>
              <c:idx val="2"/>
              <c:layout>
                <c:manualLayout>
                  <c:x val="-0.05"/>
                  <c:y val="-6.0185185185185147E-2"/>
                </c:manualLayout>
              </c:layout>
              <c:showVal val="1"/>
            </c:dLbl>
            <c:dLbl>
              <c:idx val="3"/>
              <c:layout>
                <c:manualLayout>
                  <c:x val="-4.4444444444444502E-2"/>
                  <c:y val="-6.9444444444444503E-2"/>
                </c:manualLayout>
              </c:layout>
              <c:showVal val="1"/>
            </c:dLbl>
            <c:dLbl>
              <c:idx val="4"/>
              <c:layout>
                <c:manualLayout>
                  <c:x val="-4.9999999999999933E-2"/>
                  <c:y val="-6.9444444444444503E-2"/>
                </c:manualLayout>
              </c:layout>
              <c:showVal val="1"/>
            </c:dLbl>
            <c:showVal val="1"/>
          </c:dLbls>
          <c:cat>
            <c:numRef>
              <c:f>Пол!$C$22:$G$22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Пол!$C$23:$G$23</c:f>
              <c:numCache>
                <c:formatCode>General</c:formatCode>
                <c:ptCount val="5"/>
                <c:pt idx="0">
                  <c:v>7.33</c:v>
                </c:pt>
                <c:pt idx="1">
                  <c:v>3.79</c:v>
                </c:pt>
                <c:pt idx="2">
                  <c:v>4.54</c:v>
                </c:pt>
                <c:pt idx="3">
                  <c:v>4.58</c:v>
                </c:pt>
                <c:pt idx="4">
                  <c:v>4.42</c:v>
                </c:pt>
              </c:numCache>
            </c:numRef>
          </c:val>
        </c:ser>
        <c:ser>
          <c:idx val="1"/>
          <c:order val="1"/>
          <c:tx>
            <c:strRef>
              <c:f>Пол!$B$24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19050">
              <a:solidFill>
                <a:srgbClr val="BA5058"/>
              </a:solidFill>
            </a:ln>
          </c:spPr>
          <c:marker>
            <c:symbol val="diamond"/>
            <c:size val="7"/>
            <c:spPr>
              <a:solidFill>
                <a:srgbClr val="BA5058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05"/>
                  <c:y val="9.7222222222222224E-2"/>
                </c:manualLayout>
              </c:layout>
              <c:showVal val="1"/>
            </c:dLbl>
            <c:dLbl>
              <c:idx val="1"/>
              <c:layout>
                <c:manualLayout>
                  <c:x val="-4.7222222222222332E-2"/>
                  <c:y val="7.4074074074074001E-2"/>
                </c:manualLayout>
              </c:layout>
              <c:showVal val="1"/>
            </c:dLbl>
            <c:dLbl>
              <c:idx val="2"/>
              <c:layout>
                <c:manualLayout>
                  <c:x val="-4.4444444444444502E-2"/>
                  <c:y val="7.8703703703703734E-2"/>
                </c:manualLayout>
              </c:layout>
              <c:showVal val="1"/>
            </c:dLbl>
            <c:dLbl>
              <c:idx val="3"/>
              <c:layout>
                <c:manualLayout>
                  <c:x val="-4.4444444444444502E-2"/>
                  <c:y val="8.3333333333333343E-2"/>
                </c:manualLayout>
              </c:layout>
              <c:showVal val="1"/>
            </c:dLbl>
            <c:dLbl>
              <c:idx val="4"/>
              <c:layout>
                <c:manualLayout>
                  <c:x val="-4.9999999999999933E-2"/>
                  <c:y val="8.7962962962963256E-2"/>
                </c:manualLayout>
              </c:layout>
              <c:showVal val="1"/>
            </c:dLbl>
            <c:showVal val="1"/>
          </c:dLbls>
          <c:cat>
            <c:numRef>
              <c:f>Пол!$C$22:$G$22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Пол!$C$24:$G$24</c:f>
              <c:numCache>
                <c:formatCode>General</c:formatCode>
                <c:ptCount val="5"/>
                <c:pt idx="0">
                  <c:v>2.57</c:v>
                </c:pt>
                <c:pt idx="1">
                  <c:v>1.64</c:v>
                </c:pt>
                <c:pt idx="2">
                  <c:v>2.5499999999999998</c:v>
                </c:pt>
                <c:pt idx="3">
                  <c:v>3.23</c:v>
                </c:pt>
                <c:pt idx="4">
                  <c:v>3.51</c:v>
                </c:pt>
              </c:numCache>
            </c:numRef>
          </c:val>
        </c:ser>
        <c:marker val="1"/>
        <c:axId val="72635904"/>
        <c:axId val="72657152"/>
      </c:lineChart>
      <c:catAx>
        <c:axId val="72635904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72657152"/>
        <c:crosses val="autoZero"/>
        <c:auto val="1"/>
        <c:lblAlgn val="ctr"/>
        <c:lblOffset val="100"/>
      </c:catAx>
      <c:valAx>
        <c:axId val="72657152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7263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8416447944007E-2"/>
          <c:y val="0.88850503062117425"/>
          <c:w val="0.85265004374453346"/>
          <c:h val="8.3717191601050026E-2"/>
        </c:manualLayout>
      </c:layout>
    </c:legend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lineChart>
        <c:grouping val="standard"/>
        <c:ser>
          <c:idx val="0"/>
          <c:order val="0"/>
          <c:tx>
            <c:strRef>
              <c:f>Пол!$B$39</c:f>
              <c:strCache>
                <c:ptCount val="1"/>
                <c:pt idx="0">
                  <c:v>Мужчины</c:v>
                </c:pt>
              </c:strCache>
            </c:strRef>
          </c:tx>
          <c:spPr>
            <a:ln w="19050">
              <a:solidFill>
                <a:srgbClr val="83A1BC"/>
              </a:solidFill>
            </a:ln>
          </c:spPr>
          <c:marker>
            <c:symbol val="diamond"/>
            <c:size val="7"/>
            <c:spPr>
              <a:solidFill>
                <a:srgbClr val="83A1BC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4.7222222222222318E-2"/>
                  <c:y val="-6.4814814814814992E-2"/>
                </c:manualLayout>
              </c:layout>
              <c:showVal val="1"/>
            </c:dLbl>
            <c:dLbl>
              <c:idx val="1"/>
              <c:layout>
                <c:manualLayout>
                  <c:x val="-4.7222222222222332E-2"/>
                  <c:y val="7.407407407407407E-2"/>
                </c:manualLayout>
              </c:layout>
              <c:showVal val="1"/>
            </c:dLbl>
            <c:dLbl>
              <c:idx val="2"/>
              <c:layout>
                <c:manualLayout>
                  <c:x val="-2.7777777777777912E-2"/>
                  <c:y val="6.4814814814814992E-2"/>
                </c:manualLayout>
              </c:layout>
              <c:showVal val="1"/>
            </c:dLbl>
            <c:dLbl>
              <c:idx val="3"/>
              <c:layout>
                <c:manualLayout>
                  <c:x val="-4.4444444444444502E-2"/>
                  <c:y val="-6.9444444444444503E-2"/>
                </c:manualLayout>
              </c:layout>
              <c:showVal val="1"/>
            </c:dLbl>
            <c:dLbl>
              <c:idx val="4"/>
              <c:layout>
                <c:manualLayout>
                  <c:x val="-0.05"/>
                  <c:y val="7.407407407407407E-2"/>
                </c:manualLayout>
              </c:layout>
              <c:showVal val="1"/>
            </c:dLbl>
            <c:showVal val="1"/>
          </c:dLbls>
          <c:cat>
            <c:numRef>
              <c:f>Пол!$C$38:$G$38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Пол!$C$39:$G$39</c:f>
              <c:numCache>
                <c:formatCode>General</c:formatCode>
                <c:ptCount val="5"/>
                <c:pt idx="0">
                  <c:v>1.83</c:v>
                </c:pt>
                <c:pt idx="1">
                  <c:v>1.63</c:v>
                </c:pt>
                <c:pt idx="2">
                  <c:v>1</c:v>
                </c:pt>
                <c:pt idx="3">
                  <c:v>2.42</c:v>
                </c:pt>
                <c:pt idx="4">
                  <c:v>2.63</c:v>
                </c:pt>
              </c:numCache>
            </c:numRef>
          </c:val>
        </c:ser>
        <c:ser>
          <c:idx val="1"/>
          <c:order val="1"/>
          <c:tx>
            <c:strRef>
              <c:f>Пол!$B$40</c:f>
              <c:strCache>
                <c:ptCount val="1"/>
                <c:pt idx="0">
                  <c:v>Женщины</c:v>
                </c:pt>
              </c:strCache>
            </c:strRef>
          </c:tx>
          <c:spPr>
            <a:ln w="19050">
              <a:solidFill>
                <a:srgbClr val="BA5058"/>
              </a:solidFill>
            </a:ln>
          </c:spPr>
          <c:marker>
            <c:symbol val="diamond"/>
            <c:size val="7"/>
            <c:spPr>
              <a:solidFill>
                <a:srgbClr val="BA5058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0.05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-5.2777777777777792E-2"/>
                  <c:y val="-6.9444444444444503E-2"/>
                </c:manualLayout>
              </c:layout>
              <c:showVal val="1"/>
            </c:dLbl>
            <c:dLbl>
              <c:idx val="2"/>
              <c:layout>
                <c:manualLayout>
                  <c:x val="-5.2777777777777792E-2"/>
                  <c:y val="-8.3333333333333343E-2"/>
                </c:manualLayout>
              </c:layout>
              <c:showVal val="1"/>
            </c:dLbl>
            <c:dLbl>
              <c:idx val="3"/>
              <c:layout>
                <c:manualLayout>
                  <c:x val="-4.4444444444444502E-2"/>
                  <c:y val="8.3333333333333343E-2"/>
                </c:manualLayout>
              </c:layout>
              <c:showVal val="1"/>
            </c:dLbl>
            <c:dLbl>
              <c:idx val="4"/>
              <c:layout>
                <c:manualLayout>
                  <c:x val="-5.5555555555555455E-2"/>
                  <c:y val="-5.5555555555555455E-2"/>
                </c:manualLayout>
              </c:layout>
              <c:showVal val="1"/>
            </c:dLbl>
            <c:showVal val="1"/>
          </c:dLbls>
          <c:cat>
            <c:numRef>
              <c:f>Пол!$C$38:$G$38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Пол!$C$40:$G$40</c:f>
              <c:numCache>
                <c:formatCode>General</c:formatCode>
                <c:ptCount val="5"/>
                <c:pt idx="0">
                  <c:v>0.61</c:v>
                </c:pt>
                <c:pt idx="1">
                  <c:v>1.73</c:v>
                </c:pt>
                <c:pt idx="2">
                  <c:v>1.22</c:v>
                </c:pt>
                <c:pt idx="3">
                  <c:v>2.16</c:v>
                </c:pt>
                <c:pt idx="4">
                  <c:v>2.94</c:v>
                </c:pt>
              </c:numCache>
            </c:numRef>
          </c:val>
        </c:ser>
        <c:marker val="1"/>
        <c:axId val="43486592"/>
        <c:axId val="45818240"/>
      </c:lineChart>
      <c:catAx>
        <c:axId val="43486592"/>
        <c:scaling>
          <c:orientation val="minMax"/>
        </c:scaling>
        <c:axPos val="b"/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45818240"/>
        <c:crosses val="autoZero"/>
        <c:auto val="1"/>
        <c:lblAlgn val="ctr"/>
        <c:lblOffset val="100"/>
      </c:catAx>
      <c:valAx>
        <c:axId val="45818240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43486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8416447944007E-2"/>
          <c:y val="0.88850503062117459"/>
          <c:w val="0.85265004374453379"/>
          <c:h val="8.3717191601050026E-2"/>
        </c:manualLayout>
      </c:layout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28559951881014872"/>
          <c:y val="5.0925925925925923E-2"/>
          <c:w val="0.6766157042869646"/>
          <c:h val="0.6872047244094488"/>
        </c:manualLayout>
      </c:layout>
      <c:barChart>
        <c:barDir val="bar"/>
        <c:grouping val="stacked"/>
        <c:ser>
          <c:idx val="0"/>
          <c:order val="0"/>
          <c:tx>
            <c:strRef>
              <c:f>Возраст!$C$3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rgbClr val="83A1BC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Возраст!$B$4:$B$5</c:f>
              <c:strCache>
                <c:ptCount val="2"/>
                <c:pt idx="0">
                  <c:v>Ранние предприниматели, Россия</c:v>
                </c:pt>
                <c:pt idx="1">
                  <c:v>Ранние предприниматели, Урал</c:v>
                </c:pt>
              </c:strCache>
            </c:strRef>
          </c:cat>
          <c:val>
            <c:numRef>
              <c:f>Возраст!$C$4:$C$5</c:f>
              <c:numCache>
                <c:formatCode>General</c:formatCode>
                <c:ptCount val="2"/>
                <c:pt idx="0">
                  <c:v>14.5</c:v>
                </c:pt>
                <c:pt idx="1">
                  <c:v>8.3000000000000007</c:v>
                </c:pt>
              </c:numCache>
            </c:numRef>
          </c:val>
        </c:ser>
        <c:ser>
          <c:idx val="1"/>
          <c:order val="1"/>
          <c:tx>
            <c:strRef>
              <c:f>Возраст!$D$3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rgbClr val="C9D8E2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Возраст!$B$4:$B$5</c:f>
              <c:strCache>
                <c:ptCount val="2"/>
                <c:pt idx="0">
                  <c:v>Ранние предприниматели, Россия</c:v>
                </c:pt>
                <c:pt idx="1">
                  <c:v>Ранние предприниматели, Урал</c:v>
                </c:pt>
              </c:strCache>
            </c:strRef>
          </c:cat>
          <c:val>
            <c:numRef>
              <c:f>Возраст!$D$4:$D$5</c:f>
              <c:numCache>
                <c:formatCode>General</c:formatCode>
                <c:ptCount val="2"/>
                <c:pt idx="0">
                  <c:v>33.799999999999997</c:v>
                </c:pt>
                <c:pt idx="1">
                  <c:v>33.299999999999997</c:v>
                </c:pt>
              </c:numCache>
            </c:numRef>
          </c:val>
        </c:ser>
        <c:ser>
          <c:idx val="2"/>
          <c:order val="2"/>
          <c:tx>
            <c:strRef>
              <c:f>Возраст!$E$3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rgbClr val="AEC683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Возраст!$B$4:$B$5</c:f>
              <c:strCache>
                <c:ptCount val="2"/>
                <c:pt idx="0">
                  <c:v>Ранние предприниматели, Россия</c:v>
                </c:pt>
                <c:pt idx="1">
                  <c:v>Ранние предприниматели, Урал</c:v>
                </c:pt>
              </c:strCache>
            </c:strRef>
          </c:cat>
          <c:val>
            <c:numRef>
              <c:f>Возраст!$E$4:$E$5</c:f>
              <c:numCache>
                <c:formatCode>General</c:formatCode>
                <c:ptCount val="2"/>
                <c:pt idx="0">
                  <c:v>26.4</c:v>
                </c:pt>
                <c:pt idx="1">
                  <c:v>37.4</c:v>
                </c:pt>
              </c:numCache>
            </c:numRef>
          </c:val>
        </c:ser>
        <c:ser>
          <c:idx val="3"/>
          <c:order val="3"/>
          <c:tx>
            <c:strRef>
              <c:f>Возраст!$F$3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rgbClr val="CEE2BF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Возраст!$B$4:$B$5</c:f>
              <c:strCache>
                <c:ptCount val="2"/>
                <c:pt idx="0">
                  <c:v>Ранние предприниматели, Россия</c:v>
                </c:pt>
                <c:pt idx="1">
                  <c:v>Ранние предприниматели, Урал</c:v>
                </c:pt>
              </c:strCache>
            </c:strRef>
          </c:cat>
          <c:val>
            <c:numRef>
              <c:f>Возраст!$F$4:$F$5</c:f>
              <c:numCache>
                <c:formatCode>General</c:formatCode>
                <c:ptCount val="2"/>
                <c:pt idx="0">
                  <c:v>20.12</c:v>
                </c:pt>
                <c:pt idx="1">
                  <c:v>20.8</c:v>
                </c:pt>
              </c:numCache>
            </c:numRef>
          </c:val>
        </c:ser>
        <c:ser>
          <c:idx val="4"/>
          <c:order val="4"/>
          <c:tx>
            <c:strRef>
              <c:f>Возраст!$G$3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rgbClr val="EDE69C"/>
            </a:solidFill>
          </c:spPr>
          <c:dLbls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Возраст!$B$4:$B$5</c:f>
              <c:strCache>
                <c:ptCount val="2"/>
                <c:pt idx="0">
                  <c:v>Ранние предприниматели, Россия</c:v>
                </c:pt>
                <c:pt idx="1">
                  <c:v>Ранние предприниматели, Урал</c:v>
                </c:pt>
              </c:strCache>
            </c:strRef>
          </c:cat>
          <c:val>
            <c:numRef>
              <c:f>Возраст!$G$4:$G$5</c:f>
              <c:numCache>
                <c:formatCode>General</c:formatCode>
                <c:ptCount val="2"/>
                <c:pt idx="0">
                  <c:v>5.24</c:v>
                </c:pt>
                <c:pt idx="1">
                  <c:v>0</c:v>
                </c:pt>
              </c:numCache>
            </c:numRef>
          </c:val>
        </c:ser>
        <c:gapWidth val="90"/>
        <c:overlap val="100"/>
        <c:axId val="71447680"/>
        <c:axId val="75763072"/>
      </c:barChart>
      <c:catAx>
        <c:axId val="71447680"/>
        <c:scaling>
          <c:orientation val="minMax"/>
        </c:scaling>
        <c:axPos val="l"/>
        <c:tickLblPos val="nextTo"/>
        <c:crossAx val="75763072"/>
        <c:crosses val="autoZero"/>
        <c:auto val="1"/>
        <c:lblAlgn val="ctr"/>
        <c:lblOffset val="100"/>
      </c:catAx>
      <c:valAx>
        <c:axId val="75763072"/>
        <c:scaling>
          <c:orientation val="minMax"/>
          <c:max val="100"/>
        </c:scaling>
        <c:axPos val="b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crossAx val="7144768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5.5629265091863445E-2"/>
          <c:y val="0.88850503062117714"/>
          <c:w val="0.89151924759405066"/>
          <c:h val="8.3717191601050026E-2"/>
        </c:manualLayout>
      </c:layout>
    </c:legend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9638928981427423E-2"/>
          <c:y val="5.6349615590086631E-2"/>
          <c:w val="0.8937428012061106"/>
          <c:h val="0.7997897939748684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AEC683"/>
            </a:solidFill>
            <a:ln>
              <a:noFill/>
            </a:ln>
          </c:spPr>
          <c:dLbls>
            <c:showVal val="1"/>
          </c:dLbls>
          <c:cat>
            <c:strRef>
              <c:f>Образование!$C$5:$F$5</c:f>
              <c:strCache>
                <c:ptCount val="4"/>
                <c:pt idx="0">
                  <c:v>Неполное среднее</c:v>
                </c:pt>
                <c:pt idx="1">
                  <c:v>Среднее</c:v>
                </c:pt>
                <c:pt idx="2">
                  <c:v>Среднее-специальное</c:v>
                </c:pt>
                <c:pt idx="3">
                  <c:v>Высшее</c:v>
                </c:pt>
              </c:strCache>
            </c:strRef>
          </c:cat>
          <c:val>
            <c:numRef>
              <c:f>Образование!$C$6:$F$6</c:f>
              <c:numCache>
                <c:formatCode>General</c:formatCode>
                <c:ptCount val="4"/>
                <c:pt idx="0">
                  <c:v>4.2</c:v>
                </c:pt>
                <c:pt idx="1">
                  <c:v>20.8</c:v>
                </c:pt>
                <c:pt idx="2">
                  <c:v>33.299999999999997</c:v>
                </c:pt>
                <c:pt idx="3">
                  <c:v>41.7</c:v>
                </c:pt>
              </c:numCache>
            </c:numRef>
          </c:val>
        </c:ser>
        <c:gapWidth val="90"/>
        <c:axId val="45819008"/>
        <c:axId val="54860416"/>
      </c:barChart>
      <c:catAx>
        <c:axId val="45819008"/>
        <c:scaling>
          <c:orientation val="minMax"/>
        </c:scaling>
        <c:axPos val="b"/>
        <c:tickLblPos val="nextTo"/>
        <c:txPr>
          <a:bodyPr rot="0"/>
          <a:lstStyle/>
          <a:p>
            <a:pPr>
              <a:defRPr/>
            </a:pPr>
            <a:endParaRPr lang="ru-RU"/>
          </a:p>
        </c:txPr>
        <c:crossAx val="54860416"/>
        <c:crosses val="autoZero"/>
        <c:auto val="1"/>
        <c:lblAlgn val="ctr"/>
        <c:lblOffset val="100"/>
        <c:tickLblSkip val="1"/>
      </c:catAx>
      <c:valAx>
        <c:axId val="54860416"/>
        <c:scaling>
          <c:orientation val="minMax"/>
          <c:max val="45"/>
        </c:scaling>
        <c:axPos val="l"/>
        <c:majorGridlines/>
        <c:numFmt formatCode="General" sourceLinked="1"/>
        <c:tickLblPos val="nextTo"/>
        <c:crossAx val="4581900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0.48613</cdr:x>
      <cdr:y>0.05424</cdr:y>
    </cdr:from>
    <cdr:to>
      <cdr:x>0.96743</cdr:x>
      <cdr:y>0.35244</cdr:y>
    </cdr:to>
    <cdr:pic>
      <cdr:nvPicPr>
        <cdr:cNvPr id="3" name="Рисунок 2" descr="Страны U-shape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38575" y="304800"/>
          <a:ext cx="3800475" cy="16758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730B8-EA0D-4707-A529-0502821D0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81B5-5645-4CB3-922A-C84D74040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C04A-C000-49F6-BF28-DA8875923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2166A-3366-4393-9029-184D9D51A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FC8A-217F-4F27-A745-93E5F0642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9E8C-4592-498A-8221-B6F438668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A5B44-58B3-4263-B713-5D8CF07AE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DBF5F-9113-4BE2-A09A-8A2403B8F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55F8-C19A-4B86-8D60-7E78FF465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32EC0-6095-426A-9014-00E93B059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4D27-9E8D-4F78-ABFD-0DF1FA3F3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955B19-D818-4FD9-83DC-F4D7EDD4F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om.spbu.ru/research/eship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erkhovskaya@gsom.pu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Рисунок 7" descr="презентация_главная_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636912"/>
            <a:ext cx="4680520" cy="1944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Предпринимательский климат в России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Ольга </a:t>
            </a:r>
            <a:r>
              <a:rPr lang="ru-RU" i="1" dirty="0" err="1" smtClean="0">
                <a:solidFill>
                  <a:srgbClr val="C00000"/>
                </a:solidFill>
              </a:rPr>
              <a:t>Верховская</a:t>
            </a:r>
            <a:r>
              <a:rPr lang="ru-RU" i="1" dirty="0" smtClean="0">
                <a:solidFill>
                  <a:srgbClr val="C00000"/>
                </a:solidFill>
              </a:rPr>
              <a:t>, ВШМ СПбГУ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157192"/>
            <a:ext cx="3312368" cy="1418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VI межрегиональная конференция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«Финансирование малого и среднего бизнеса на Урале: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eaLnBrk="0" hangingPunct="0"/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тренды кредитной оттепели»</a:t>
            </a:r>
          </a:p>
          <a:p>
            <a:pPr lvl="0" algn="ctr" eaLnBrk="0" hangingPunct="0"/>
            <a:r>
              <a:rPr lang="ru-RU" sz="1400" dirty="0" smtClean="0">
                <a:solidFill>
                  <a:schemeClr val="tx1"/>
                </a:solidFill>
                <a:latin typeface="Arial" pitchFamily="34" charset="0"/>
              </a:rPr>
              <a:t>28 октября 2011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индексов 2006-2010</a:t>
            </a:r>
            <a:endParaRPr lang="ru-R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971600" y="1196752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Предпринимательская активность мужчин и женщин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75656" y="1484784"/>
          <a:ext cx="581439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15616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Урал (2011): мужчины –  4,3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женщины – 3,0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индексов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2006-2010, ранние предприниматели</a:t>
            </a:r>
            <a:endParaRPr lang="ru-R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59632" y="1628800"/>
          <a:ext cx="626469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Динамика индексов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2006-2010, устоявшиеся предприниматели</a:t>
            </a:r>
            <a:endParaRPr lang="ru-R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43608" y="1484784"/>
          <a:ext cx="669674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Распределение ранних предпринимателей по возрастным группам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71600" y="1484784"/>
          <a:ext cx="72728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11760" y="285750"/>
            <a:ext cx="6160740" cy="91100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Распределение ранних предпринимателей Урала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 уровню образования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03648" y="1276350"/>
          <a:ext cx="6120680" cy="445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Секторальное распределение ранних предпринимателей Урала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995487" y="1666875"/>
          <a:ext cx="5153025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Распределение ранних предпринимателей Урала по типу занятости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043607" y="1600200"/>
          <a:ext cx="6768753" cy="40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Поселенческое распределение ранних предпринимателей Урала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331640" y="1457324"/>
          <a:ext cx="6480720" cy="420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Оценка новизны продукта уральскими предпринимателями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619672" y="1700808"/>
          <a:ext cx="57606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Концептуальная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модель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GEM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6151" name="Рисунок 6" descr="Подготовка Концептуальная модель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25538"/>
            <a:ext cx="76327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Оценка конкурентного окружения уральскими предпринимателями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619672" y="1556792"/>
          <a:ext cx="597666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Оценка новизны технологий уральскими предпринимателями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47664" y="1844824"/>
          <a:ext cx="56166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Стремление к росту 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03648" y="1340768"/>
          <a:ext cx="6048671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4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Оценки условий предпринимательства, средние значения</a:t>
            </a:r>
            <a:endParaRPr lang="ru-R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83568" y="1124744"/>
          <a:ext cx="777686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6013" y="1268413"/>
            <a:ext cx="7200900" cy="424815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Спасибо за внимание!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http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://www.gsom.spbu.ru/research/eship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  <a:hlinkClick r:id="rId3"/>
              </a:rPr>
              <a:t>/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hlinkClick r:id="rId4"/>
              </a:rPr>
              <a:t>verkhovskaya@gsom.pu.ru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2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Источники информации</a:t>
            </a:r>
            <a:endParaRPr lang="ru-R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8313" y="1341438"/>
            <a:ext cx="81359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ru-RU" sz="2600" b="1" kern="0" dirty="0">
                <a:solidFill>
                  <a:srgbClr val="BA5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Опрос взрослого трудоспособного населения – </a:t>
            </a:r>
            <a:r>
              <a:rPr lang="en-US" sz="2600" b="1" kern="0" dirty="0">
                <a:solidFill>
                  <a:srgbClr val="BA5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Adult Population Surveys </a:t>
            </a:r>
            <a:r>
              <a:rPr lang="ru-RU" sz="2600" b="1" kern="0" dirty="0">
                <a:solidFill>
                  <a:srgbClr val="BA5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— APS</a:t>
            </a:r>
            <a:endParaRPr lang="ru-RU" sz="2600" kern="0" dirty="0">
              <a:solidFill>
                <a:srgbClr val="BA5058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r>
              <a:rPr lang="ru-RU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  стандартизированные интервью </a:t>
            </a:r>
            <a:r>
              <a:rPr lang="en-US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min</a:t>
            </a:r>
            <a:r>
              <a:rPr lang="en-US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</a:t>
            </a:r>
            <a:r>
              <a:rPr lang="ru-RU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2 000 </a:t>
            </a:r>
            <a:r>
              <a:rPr lang="ru-RU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 </a:t>
            </a:r>
            <a:r>
              <a:rPr lang="ru-RU" sz="26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респондентов. В 2011 – 7500 респондентов</a:t>
            </a:r>
            <a:endParaRPr lang="ru-RU" sz="26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endParaRPr lang="en-US" sz="26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ru-RU" sz="2600" b="1" kern="0" dirty="0">
                <a:solidFill>
                  <a:srgbClr val="BA5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Экспертные интервью – </a:t>
            </a:r>
            <a:r>
              <a:rPr lang="en-US" sz="2600" b="1" kern="0" dirty="0">
                <a:solidFill>
                  <a:srgbClr val="BA5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National Expert Surveys </a:t>
            </a:r>
            <a:r>
              <a:rPr lang="ru-RU" sz="2600" b="1" kern="0" dirty="0">
                <a:solidFill>
                  <a:srgbClr val="BA5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— </a:t>
            </a:r>
            <a:r>
              <a:rPr lang="en-US" sz="2600" b="1" kern="0" dirty="0">
                <a:solidFill>
                  <a:srgbClr val="BA5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NES</a:t>
            </a:r>
            <a:r>
              <a:rPr lang="ru-RU" sz="2600" kern="0" dirty="0">
                <a:solidFill>
                  <a:srgbClr val="BA5058"/>
                </a:solidFill>
                <a:latin typeface="+mn-lt"/>
              </a:rPr>
              <a:t> </a:t>
            </a:r>
          </a:p>
          <a:p>
            <a:pPr marL="630238" indent="-365125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2600" kern="0" dirty="0">
                <a:latin typeface="+mn-lt"/>
              </a:rPr>
              <a:t> </a:t>
            </a:r>
            <a:r>
              <a:rPr lang="en-US" sz="2600" kern="0" dirty="0">
                <a:latin typeface="+mn-lt"/>
              </a:rPr>
              <a:t>  </a:t>
            </a:r>
            <a:r>
              <a:rPr lang="ru-RU" sz="2600" kern="0" dirty="0">
                <a:latin typeface="+mn-lt"/>
              </a:rPr>
              <a:t> </a:t>
            </a:r>
            <a:r>
              <a:rPr lang="ru-RU" sz="2600" kern="0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эксп</a:t>
            </a:r>
            <a:r>
              <a:rPr lang="ru-RU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ертная оценка условий развития предпринимательства</a:t>
            </a:r>
            <a:r>
              <a:rPr lang="en-US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min.</a:t>
            </a:r>
            <a:r>
              <a:rPr lang="ru-RU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36</a:t>
            </a:r>
            <a:r>
              <a:rPr lang="en-US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ru-RU" sz="2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экспертов</a:t>
            </a:r>
          </a:p>
          <a:p>
            <a:pPr marL="630238" indent="-365125" eaLnBrk="0" hangingPunct="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None/>
              <a:defRPr/>
            </a:pPr>
            <a:endParaRPr lang="ru-RU" sz="2600" kern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90000"/>
              <a:defRPr/>
            </a:pPr>
            <a:r>
              <a:rPr lang="ru-RU" sz="2600" b="1" kern="0" dirty="0">
                <a:solidFill>
                  <a:srgbClr val="BA505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Экономическая и демографическая статистика</a:t>
            </a:r>
            <a:endParaRPr lang="ru-RU" sz="2600" kern="0" dirty="0">
              <a:solidFill>
                <a:srgbClr val="BA5058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None/>
              <a:defRPr/>
            </a:pPr>
            <a:endParaRPr lang="ru-RU" sz="4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Типы предпринимателей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pic>
        <p:nvPicPr>
          <p:cNvPr id="7175" name="Рисунок 6" descr="Подготовка Типы предпринимателей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82804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6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55776" y="332656"/>
            <a:ext cx="6192688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можно изучать в рамках проекта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7" name="Содержимое 8"/>
          <p:cNvSpPr txBox="1">
            <a:spLocks/>
          </p:cNvSpPr>
          <p:nvPr/>
        </p:nvSpPr>
        <p:spPr bwMode="auto">
          <a:xfrm>
            <a:off x="457200" y="1125538"/>
            <a:ext cx="82296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kern="0" dirty="0">
                <a:solidFill>
                  <a:srgbClr val="C0504D"/>
                </a:solidFill>
                <a:latin typeface="+mn-lt"/>
              </a:rPr>
              <a:t>APS</a:t>
            </a:r>
            <a:endParaRPr lang="ru-RU" sz="2400" b="1" kern="0" dirty="0">
              <a:solidFill>
                <a:srgbClr val="C0504D"/>
              </a:solidFill>
              <a:latin typeface="+mn-lt"/>
            </a:endParaRPr>
          </a:p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ru-RU" sz="2000" b="1" kern="0" dirty="0">
                <a:solidFill>
                  <a:srgbClr val="C0504D"/>
                </a:solidFill>
                <a:latin typeface="+mn-lt"/>
              </a:rPr>
              <a:t>Отношение к предпринимательству</a:t>
            </a:r>
            <a:r>
              <a:rPr lang="ru-RU" sz="2000" kern="0" dirty="0">
                <a:solidFill>
                  <a:srgbClr val="C0504D"/>
                </a:solidFill>
                <a:latin typeface="+mn-lt"/>
              </a:rPr>
              <a:t> </a:t>
            </a:r>
          </a:p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kern="0" dirty="0">
                <a:solidFill>
                  <a:srgbClr val="254061"/>
                </a:solidFill>
                <a:latin typeface="+mn-lt"/>
              </a:rPr>
              <a:t>общее настроение населения к предпринимателям и предпринимательству в целом </a:t>
            </a:r>
          </a:p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ru-RU" sz="2000" b="1" kern="0" dirty="0">
                <a:solidFill>
                  <a:srgbClr val="C0504D"/>
                </a:solidFill>
                <a:latin typeface="+mn-lt"/>
              </a:rPr>
              <a:t>Предпринимательская активность </a:t>
            </a:r>
          </a:p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kern="0" dirty="0">
                <a:solidFill>
                  <a:srgbClr val="254061"/>
                </a:solidFill>
                <a:latin typeface="+mn-lt"/>
              </a:rPr>
              <a:t>вовлеченность населения в предпринимательскую активность, закрытие бизнеса, мотивация, социальные и демографические характеристики, секторальное распределение</a:t>
            </a:r>
          </a:p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ru-RU" sz="2000" b="1" kern="0" dirty="0">
                <a:solidFill>
                  <a:srgbClr val="C0504D"/>
                </a:solidFill>
                <a:latin typeface="+mn-lt"/>
              </a:rPr>
              <a:t>Предпринимательские устремления </a:t>
            </a:r>
          </a:p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ru-RU" kern="0" dirty="0">
                <a:solidFill>
                  <a:srgbClr val="254061"/>
                </a:solidFill>
                <a:latin typeface="+mn-lt"/>
              </a:rPr>
              <a:t>Инновационность (новизна продуктов, новизна технологий, конкурентное окружение), экспортная ориентация и ожидаемый рост бизнеса</a:t>
            </a:r>
            <a:endParaRPr lang="en-US" kern="0" dirty="0">
              <a:solidFill>
                <a:srgbClr val="254061"/>
              </a:solidFill>
              <a:latin typeface="+mn-lt"/>
            </a:endParaRPr>
          </a:p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 b="1" kern="0" dirty="0">
                <a:solidFill>
                  <a:srgbClr val="C0504D"/>
                </a:solidFill>
                <a:latin typeface="+mn-lt"/>
              </a:rPr>
              <a:t>NES</a:t>
            </a:r>
            <a:endParaRPr lang="ru-RU" sz="2400" b="1" kern="0" dirty="0">
              <a:solidFill>
                <a:srgbClr val="C0504D"/>
              </a:solidFill>
              <a:latin typeface="+mn-lt"/>
            </a:endParaRPr>
          </a:p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ru-RU" sz="2000" b="1" kern="0" dirty="0">
                <a:solidFill>
                  <a:srgbClr val="C0504D"/>
                </a:solidFill>
                <a:latin typeface="+mn-lt"/>
              </a:rPr>
              <a:t>Факторы,</a:t>
            </a:r>
            <a:r>
              <a:rPr lang="en-US" sz="2000" b="1" kern="0" dirty="0">
                <a:solidFill>
                  <a:srgbClr val="C0504D"/>
                </a:solidFill>
                <a:latin typeface="+mn-lt"/>
              </a:rPr>
              <a:t> </a:t>
            </a:r>
            <a:r>
              <a:rPr lang="ru-RU" kern="0" dirty="0">
                <a:solidFill>
                  <a:srgbClr val="254061"/>
                </a:solidFill>
                <a:latin typeface="+mn-lt"/>
              </a:rPr>
              <a:t> ограничивающие и способствующие развитию предпринимательства</a:t>
            </a:r>
          </a:p>
          <a:p>
            <a:pPr marL="630238" indent="-365125" algn="ctr">
              <a:spcBef>
                <a:spcPct val="20000"/>
              </a:spcBef>
              <a:buClr>
                <a:schemeClr val="accent2"/>
              </a:buClr>
              <a:defRPr/>
            </a:pPr>
            <a:endParaRPr lang="ru-RU" sz="2000" kern="0" dirty="0">
              <a:solidFill>
                <a:srgbClr val="25406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algn="ctr"/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Вопросы по оценке восприятия</a:t>
            </a:r>
            <a:endParaRPr lang="ru-RU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340768"/>
            <a:ext cx="7128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8" indent="-365125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41324"/>
                </a:solidFill>
              </a:rPr>
              <a:t>1g.</a:t>
            </a:r>
            <a:r>
              <a:rPr lang="ru-RU" sz="2000" dirty="0" smtClean="0"/>
              <a:t> Вы лично знаете человека, который за последние 2 года открыл свой бизнес?</a:t>
            </a:r>
          </a:p>
          <a:p>
            <a:pPr marL="630238" indent="-365125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41324"/>
                </a:solidFill>
              </a:rPr>
              <a:t>1h.</a:t>
            </a:r>
            <a:r>
              <a:rPr lang="ru-RU" sz="2000" dirty="0" smtClean="0"/>
              <a:t> В последующие шесть месяцев в том регионе, где Вы живете, будут созданы благоприятные условия для начала бизнеса</a:t>
            </a:r>
          </a:p>
          <a:p>
            <a:pPr marL="630238" indent="-365125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41324"/>
                </a:solidFill>
              </a:rPr>
              <a:t>1i.</a:t>
            </a:r>
            <a:r>
              <a:rPr lang="ru-RU" sz="2000" dirty="0" smtClean="0"/>
              <a:t> У Вас есть знания, навыки и опыт, необходимые для открытия бизнеса</a:t>
            </a:r>
          </a:p>
          <a:p>
            <a:pPr marL="630238" indent="-365125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41324"/>
                </a:solidFill>
              </a:rPr>
              <a:t>1j.</a:t>
            </a:r>
            <a:r>
              <a:rPr lang="ru-RU" sz="2000" dirty="0" smtClean="0"/>
              <a:t> Страх провала помешал бы вам начать свое дело.</a:t>
            </a:r>
          </a:p>
          <a:p>
            <a:pPr marL="630238" indent="-365125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41324"/>
                </a:solidFill>
              </a:rPr>
              <a:t>1k.</a:t>
            </a:r>
            <a:r>
              <a:rPr lang="ru-RU" sz="2000" dirty="0" smtClean="0"/>
              <a:t> В России большинство людей предпочло бы, чтобы все имели одинаковый уровень жизни</a:t>
            </a:r>
          </a:p>
          <a:p>
            <a:pPr marL="630238" indent="-365125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41324"/>
                </a:solidFill>
              </a:rPr>
              <a:t>1l.</a:t>
            </a:r>
            <a:r>
              <a:rPr lang="ru-RU" sz="2000" dirty="0" smtClean="0"/>
              <a:t> В России большинство людей воспринимает открытие нового бизнеса как желательный выбор карьеры</a:t>
            </a:r>
          </a:p>
          <a:p>
            <a:pPr marL="630238" indent="-365125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41324"/>
                </a:solidFill>
              </a:rPr>
              <a:t>1m.</a:t>
            </a:r>
            <a:r>
              <a:rPr lang="ru-RU" sz="2000" dirty="0" smtClean="0"/>
              <a:t> В России те люди, которые добились успеха в создании и развитии нового бизнеса, имеют высокий статус и уважение.</a:t>
            </a:r>
          </a:p>
          <a:p>
            <a:pPr marL="630238" indent="-365125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41324"/>
                </a:solidFill>
              </a:rPr>
              <a:t>1n.</a:t>
            </a:r>
            <a:r>
              <a:rPr lang="ru-RU" sz="2000" dirty="0" smtClean="0"/>
              <a:t> В России Вы можете часто видеть в прессе статьи о новых успешных предприятиях.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62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Предпринимательский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климат</a:t>
            </a:r>
            <a:endParaRPr lang="ru-R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83568" y="1412776"/>
            <a:ext cx="7603182" cy="48022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59632" y="1209674"/>
          <a:ext cx="6480719" cy="488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Оценка климата предпринимателями Урала</a:t>
            </a:r>
            <a:endParaRPr lang="ru-RU" sz="4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15616" y="1556792"/>
          <a:ext cx="69127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7" descr="C:\Users\ЛосикТГ\Desktop\презентация_текущая_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928938" y="285750"/>
            <a:ext cx="5643562" cy="766763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anchor="ctr">
            <a:normAutofit fontScale="475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предпринимательской активности и ВВП на душу населения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57250" y="1600200"/>
            <a:ext cx="7429500" cy="46148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en-US" sz="1000" b="1" dirty="0">
              <a:solidFill>
                <a:schemeClr val="accent2"/>
              </a:solidFill>
              <a:latin typeface="+mn-lt"/>
            </a:endParaRPr>
          </a:p>
          <a:p>
            <a:pPr marL="630238" indent="-365125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defRPr/>
            </a:pPr>
            <a:endParaRPr lang="en-US" sz="1200" b="1" dirty="0">
              <a:solidFill>
                <a:srgbClr val="C00000"/>
              </a:solidFill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827584" y="1124744"/>
          <a:ext cx="7116465" cy="5114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461</Words>
  <Application>Microsoft Office PowerPoint</Application>
  <PresentationFormat>Экран (4:3)</PresentationFormat>
  <Paragraphs>182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Высшая Школа Менеджмента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ЯндуковаИВ</dc:creator>
  <cp:lastModifiedBy>ВерховскаяОР</cp:lastModifiedBy>
  <cp:revision>56</cp:revision>
  <dcterms:created xsi:type="dcterms:W3CDTF">2010-03-15T06:42:28Z</dcterms:created>
  <dcterms:modified xsi:type="dcterms:W3CDTF">2011-10-26T15:37:21Z</dcterms:modified>
</cp:coreProperties>
</file>